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verage" panose="02000503040000020003" pitchFamily="2" charset="77"/>
      <p:regular r:id="rId36"/>
    </p:embeddedFont>
    <p:embeddedFont>
      <p:font typeface="Century Schoolbook" panose="02040604050505020304" pitchFamily="18" charset="0"/>
      <p:regular r:id="rId37"/>
      <p:bold r:id="rId38"/>
      <p:italic r:id="rId39"/>
      <p:boldItalic r:id="rId40"/>
    </p:embeddedFont>
    <p:embeddedFont>
      <p:font typeface="Lato" panose="020F0502020204030203" pitchFamily="34" charset="77"/>
      <p:regular r:id="rId41"/>
      <p:bold r:id="rId42"/>
      <p:italic r:id="rId43"/>
      <p:boldItalic r:id="rId44"/>
    </p:embeddedFont>
    <p:embeddedFont>
      <p:font typeface="Oswald" pitchFamily="2" charset="77"/>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2CECF4-B689-4A17-9AE0-6355ABA8ED7E}">
  <a:tblStyle styleId="{7D2CECF4-B689-4A17-9AE0-6355ABA8ED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142" d="100"/>
          <a:sy n="142" d="100"/>
        </p:scale>
        <p:origin x="6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2a9cdc02b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2a9cdc02b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483190cf_7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3483190cf_7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36cfb61c2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36cfb61c2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36cfb61c2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36cfb61c2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3483190cf_4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3483190cf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3483190cf_7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3483190cf_7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36cfb61c2_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36cfb61c2_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36cfb61c2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36cfb61c2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2a9cdc02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2a9cdc02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3483190cf_7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3483190cf_7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2a9cdc02b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2a9cdc02b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Atherosclerosis is a disease that contributes to 1 of every 3 deaths in the U.S and it can lead to a multitude of potentially life-threatening conditions.  This progressive disease arises due to the formation of plaques composed of calcium, cholesterol, fatty materials, cell debris, and fibrous tissue on the inner walls of the vascular system. The majority of plaque deposits occur in the arteries, although lesions could also occur in the veins.</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Atherosclerosis initiation is characterized by the thickening of the intimal layer of arteries as and accumulation of fat, shown in the diagram under I and type II.</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The accumulation of fat progresses to atheroma, where the growth of plaque disrupts blood flow and causes shear stress in the vessels and eventually vascular wall damage. The disease might progress into forming a calcification and even rupture and become a thrombotic lesion as shown at the bottom of the diagram.</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 Considering the mechanism of plaque initiation, atherosclerosis can best be described as an inflammatory and progressive process that is strongly linked to lipid oxidation,</a:t>
            </a:r>
            <a:r>
              <a:rPr lang="en" baseline="30000"/>
              <a:t>16</a:t>
            </a:r>
            <a:r>
              <a:rPr lang="en"/>
              <a:t> as well as diseases including diabetes and high blood pressure.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3483190cf_7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3483190cf_7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2a9cdc02b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2a9cdc02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3483190c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3483190c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32cc9a0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32cc9a0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3483190cf_4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3483190cf_4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2a9cdc02b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72a9cdc02b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3483190cf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3483190cf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3483190c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3483190c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3483190cf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3483190cf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72a9cdc02b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72a9cdc02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31333b1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31333b1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 great indicator for atherosclerosis diagnosis and prognosis is coronary artery calcium.</a:t>
            </a:r>
            <a:endParaRPr/>
          </a:p>
          <a:p>
            <a:pPr marL="0" lvl="0" indent="0" algn="l" rtl="0">
              <a:lnSpc>
                <a:spcPct val="115000"/>
              </a:lnSpc>
              <a:spcBef>
                <a:spcPts val="0"/>
              </a:spcBef>
              <a:spcAft>
                <a:spcPts val="0"/>
              </a:spcAft>
              <a:buNone/>
            </a:pPr>
            <a:r>
              <a:rPr lang="en"/>
              <a:t>Currently, CAC formation is understood as an active biological process with systematic and coordinated cellular actions instead of the passive deposition of calcium.</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Studies of the biochemical composition of CAC plaques have uncovered the involvement of calcification-related and are specultated to be a protective mechanism initiated by injured vascular cells to stabilize plaques and prevent progression of the disease. This speculation requires researchers to identify the surrounding tissue of these lesions also known as the epicardium. The epicardium might contain a percentage of fat which would support this theory. As more fat correlates with an autoimmune response which might lead to calcified lesions.</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For this reason, understanding the geometry and morphological features of the coronary vessels with caclcified atherosclerotic lesions, fat lesions, and healthy vessels becomes essential when diving into the research of the etiology of the disease.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3483190cf_4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3483190cf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2a9cdc02b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72a9cdc02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2a9cdc02b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2a9cdc02b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3483190cf_4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3483190cf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3119f1c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3119f1c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However, the etiology  is still uncertain, especially with respect to the specific location of early lesions in arteries and how these lesions progress. Moreover, the relationship between calcified lesions and adventitial tissue is sought to study the morphology and the origin of atherosclerosis.</a:t>
            </a:r>
            <a:endParaRPr/>
          </a:p>
          <a:p>
            <a:pPr marL="0" lvl="0" indent="0" algn="l" rtl="0">
              <a:lnSpc>
                <a:spcPct val="115000"/>
              </a:lnSpc>
              <a:spcBef>
                <a:spcPts val="0"/>
              </a:spcBef>
              <a:spcAft>
                <a:spcPts val="0"/>
              </a:spcAft>
              <a:buNone/>
            </a:pPr>
            <a:r>
              <a:rPr lang="en"/>
              <a:t>The problem of unresolved etiology and morphology is a result of technical limitations in investigating early lesions. Only very recently, calcium deposits, an early sign of atherosclerosis, have been identified. As such, many studies regarding the pathogenesis of atherosclerosis use tissue biopsies and images of arteries with advanced atherosclerosis, which result in difficulties in studying the early-stage development of the disease.</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This limitation is due to the lack of tools available for processing, analyzing and quantifying available data in imaging scans to address early lesions.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2a9cdc02b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2a9cdc02b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imaging methods to diagnose atherosclerotic patients and study the disease include the ones shown in the following table. All of these methods have limitations and some might be better than others in particular cases.</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For our design, we were lucky enough to have the opportunity to work with CT-Scans given that they provided a reasonable image resolution with all of the features to study the morphology of atherosclerotic lesions and vascularity in the heart.  </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A CT scan machine is able to combine a series of X-ray images taken from different angles around your body and use computer processing to create cross-sectional images of the blood vessels and any soft tissues inside your body, these cross sections are commonly called slices. CT scan images are able to provide more detail than an X-ray scan.</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a:t>However, CT imaging still has two main issues that limit its clinical use in direct atherosclerotic monitoring: (1) radiation exposure and (2) plaque progression and patient prognosis do not correlate well with the information on plaques that could be obtained from a CT scan. This is due to the fact that mild plaque might not appear on a CT-Scan.  </a:t>
            </a:r>
            <a:endParaRPr/>
          </a:p>
          <a:p>
            <a:pPr marL="0" lvl="0" indent="0" algn="l" rtl="0">
              <a:lnSpc>
                <a:spcPct val="115000"/>
              </a:lnSpc>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2a9cdc02b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2a9cdc02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2a9cdc02b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2a9cdc02b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3483190cf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3483190c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a9cdc02b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a9cdc02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6.gif"/><Relationship Id="rId4" Type="http://schemas.openxmlformats.org/officeDocument/2006/relationships/image" Target="../media/image35.gif"/></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8.jpg"/><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24275" y="1225700"/>
            <a:ext cx="8520600" cy="9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solidFill>
                  <a:srgbClr val="990000"/>
                </a:solidFill>
              </a:rPr>
              <a:t>Adventitial Tissue Analysis </a:t>
            </a:r>
            <a:endParaRPr sz="3600" b="1">
              <a:solidFill>
                <a:srgbClr val="990000"/>
              </a:solidFill>
            </a:endParaRPr>
          </a:p>
          <a:p>
            <a:pPr marL="0" lvl="0" indent="0" algn="ctr" rtl="0">
              <a:spcBef>
                <a:spcPts val="0"/>
              </a:spcBef>
              <a:spcAft>
                <a:spcPts val="0"/>
              </a:spcAft>
              <a:buNone/>
            </a:pPr>
            <a:r>
              <a:rPr lang="en" sz="3600" b="1">
                <a:solidFill>
                  <a:srgbClr val="990000"/>
                </a:solidFill>
              </a:rPr>
              <a:t>in Coronary Atherosclerosis</a:t>
            </a:r>
            <a:endParaRPr sz="3600" b="1">
              <a:solidFill>
                <a:srgbClr val="990000"/>
              </a:solidFill>
            </a:endParaRPr>
          </a:p>
        </p:txBody>
      </p:sp>
      <p:sp>
        <p:nvSpPr>
          <p:cNvPr id="60" name="Google Shape;60;p13"/>
          <p:cNvSpPr txBox="1">
            <a:spLocks noGrp="1"/>
          </p:cNvSpPr>
          <p:nvPr>
            <p:ph type="subTitle" idx="1"/>
          </p:nvPr>
        </p:nvSpPr>
        <p:spPr>
          <a:xfrm>
            <a:off x="1289800" y="2996175"/>
            <a:ext cx="3558600" cy="137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990000"/>
                </a:solidFill>
              </a:rPr>
              <a:t>Group 23</a:t>
            </a:r>
            <a:endParaRPr sz="1800">
              <a:solidFill>
                <a:srgbClr val="000000"/>
              </a:solidFill>
            </a:endParaRPr>
          </a:p>
          <a:p>
            <a:pPr marL="0" lvl="0" indent="0" algn="r" rtl="0">
              <a:spcBef>
                <a:spcPts val="0"/>
              </a:spcBef>
              <a:spcAft>
                <a:spcPts val="0"/>
              </a:spcAft>
              <a:buNone/>
            </a:pPr>
            <a:r>
              <a:rPr lang="en" sz="1400">
                <a:solidFill>
                  <a:srgbClr val="000000"/>
                </a:solidFill>
              </a:rPr>
              <a:t>Sabrina Figueroa-Buezo, Adriana Guetter, Wei (Harrison) Li, Salil Patel, Daibo Zhang</a:t>
            </a:r>
            <a:endParaRPr sz="1400">
              <a:solidFill>
                <a:srgbClr val="000000"/>
              </a:solidFill>
            </a:endParaRPr>
          </a:p>
          <a:p>
            <a:pPr marL="0" lvl="0" indent="0" algn="r" rtl="0">
              <a:spcBef>
                <a:spcPts val="0"/>
              </a:spcBef>
              <a:spcAft>
                <a:spcPts val="0"/>
              </a:spcAft>
              <a:buNone/>
            </a:pPr>
            <a:r>
              <a:rPr lang="en" sz="1400">
                <a:solidFill>
                  <a:srgbClr val="C10505"/>
                </a:solidFill>
              </a:rPr>
              <a:t>Dr. Geert Schmid-Schönbein</a:t>
            </a:r>
            <a:endParaRPr sz="1400">
              <a:solidFill>
                <a:srgbClr val="C10505"/>
              </a:solidFill>
            </a:endParaRPr>
          </a:p>
          <a:p>
            <a:pPr marL="0" lvl="0" indent="0" algn="r" rtl="0">
              <a:spcBef>
                <a:spcPts val="0"/>
              </a:spcBef>
              <a:spcAft>
                <a:spcPts val="0"/>
              </a:spcAft>
              <a:buNone/>
            </a:pPr>
            <a:r>
              <a:rPr lang="en" sz="1400">
                <a:solidFill>
                  <a:srgbClr val="C10505"/>
                </a:solidFill>
              </a:rPr>
              <a:t>Dr. Elliot McVeigh </a:t>
            </a:r>
            <a:endParaRPr sz="1400">
              <a:solidFill>
                <a:srgbClr val="C10505"/>
              </a:solidFill>
            </a:endParaRPr>
          </a:p>
          <a:p>
            <a:pPr marL="0" lvl="0" indent="0" algn="r" rtl="0">
              <a:spcBef>
                <a:spcPts val="0"/>
              </a:spcBef>
              <a:spcAft>
                <a:spcPts val="0"/>
              </a:spcAft>
              <a:buNone/>
            </a:pPr>
            <a:endParaRPr sz="1400">
              <a:solidFill>
                <a:srgbClr val="C10505"/>
              </a:solidFill>
            </a:endParaRPr>
          </a:p>
        </p:txBody>
      </p:sp>
      <p:sp>
        <p:nvSpPr>
          <p:cNvPr id="61" name="Google Shape;61;p13"/>
          <p:cNvSpPr txBox="1">
            <a:spLocks noGrp="1"/>
          </p:cNvSpPr>
          <p:nvPr>
            <p:ph type="ctrTitle"/>
          </p:nvPr>
        </p:nvSpPr>
        <p:spPr>
          <a:xfrm>
            <a:off x="433825" y="1730525"/>
            <a:ext cx="8520600" cy="9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solidFill>
                  <a:srgbClr val="C10505"/>
                </a:solidFill>
              </a:rPr>
              <a:t>ATACA</a:t>
            </a:r>
            <a:endParaRPr sz="3600" b="1">
              <a:solidFill>
                <a:srgbClr val="C10505"/>
              </a:solidFill>
            </a:endParaRPr>
          </a:p>
        </p:txBody>
      </p:sp>
      <p:pic>
        <p:nvPicPr>
          <p:cNvPr id="62" name="Google Shape;62;p13"/>
          <p:cNvPicPr preferRelativeResize="0"/>
          <p:nvPr/>
        </p:nvPicPr>
        <p:blipFill>
          <a:blip r:embed="rId3">
            <a:alphaModFix/>
          </a:blip>
          <a:stretch>
            <a:fillRect/>
          </a:stretch>
        </p:blipFill>
        <p:spPr>
          <a:xfrm>
            <a:off x="5343525" y="425600"/>
            <a:ext cx="2209800" cy="1668050"/>
          </a:xfrm>
          <a:prstGeom prst="rect">
            <a:avLst/>
          </a:prstGeom>
          <a:noFill/>
          <a:ln>
            <a:noFill/>
          </a:ln>
        </p:spPr>
      </p:pic>
      <p:pic>
        <p:nvPicPr>
          <p:cNvPr id="63" name="Google Shape;63;p13"/>
          <p:cNvPicPr preferRelativeResize="0"/>
          <p:nvPr/>
        </p:nvPicPr>
        <p:blipFill>
          <a:blip r:embed="rId4">
            <a:alphaModFix/>
          </a:blip>
          <a:stretch>
            <a:fillRect/>
          </a:stretch>
        </p:blipFill>
        <p:spPr>
          <a:xfrm>
            <a:off x="4991100" y="2762249"/>
            <a:ext cx="1752600" cy="108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24"/>
        <p:cNvGrpSpPr/>
        <p:nvPr/>
      </p:nvGrpSpPr>
      <p:grpSpPr>
        <a:xfrm>
          <a:off x="0" y="0"/>
          <a:ext cx="0" cy="0"/>
          <a:chOff x="0" y="0"/>
          <a:chExt cx="0" cy="0"/>
        </a:xfrm>
      </p:grpSpPr>
      <p:sp>
        <p:nvSpPr>
          <p:cNvPr id="225" name="Google Shape;225;p22"/>
          <p:cNvSpPr/>
          <p:nvPr/>
        </p:nvSpPr>
        <p:spPr>
          <a:xfrm>
            <a:off x="21250" y="118050"/>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5400000" flipH="1">
            <a:off x="-34800" y="439734"/>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27" name="Google Shape;227;p22"/>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28" name="Google Shape;228;p22"/>
          <p:cNvSpPr txBox="1">
            <a:spLocks noGrp="1"/>
          </p:cNvSpPr>
          <p:nvPr>
            <p:ph type="title"/>
          </p:nvPr>
        </p:nvSpPr>
        <p:spPr>
          <a:xfrm>
            <a:off x="711900" y="260400"/>
            <a:ext cx="509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a:t>
            </a:r>
            <a:endParaRPr b="1">
              <a:solidFill>
                <a:srgbClr val="990000"/>
              </a:solidFill>
            </a:endParaRPr>
          </a:p>
        </p:txBody>
      </p:sp>
      <p:sp>
        <p:nvSpPr>
          <p:cNvPr id="229" name="Google Shape;229;p22"/>
          <p:cNvSpPr txBox="1">
            <a:spLocks noGrp="1"/>
          </p:cNvSpPr>
          <p:nvPr>
            <p:ph type="body" idx="1"/>
          </p:nvPr>
        </p:nvSpPr>
        <p:spPr>
          <a:xfrm>
            <a:off x="340725" y="890400"/>
            <a:ext cx="8336400" cy="336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Motivation:</a:t>
            </a:r>
            <a:endParaRPr sz="20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Normalize segmented vessel</a:t>
            </a:r>
            <a:endParaRPr sz="1600">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Allows different vessels to be compared to each other</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Diminishes effects of differences between vessels such as curvature</a:t>
            </a:r>
            <a:endParaRPr>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Allows for a more intuitive way to view the progression of the vessel</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Optimize computing efficiency</a:t>
            </a:r>
            <a:endParaRPr sz="1600">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Reduces size of region of interest</a:t>
            </a:r>
            <a:endParaRPr>
              <a:solidFill>
                <a:srgbClr val="000000"/>
              </a:solidFill>
            </a:endParaRPr>
          </a:p>
          <a:p>
            <a:pPr marL="91440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r>
              <a:rPr lang="en" sz="2000">
                <a:solidFill>
                  <a:srgbClr val="000000"/>
                </a:solidFill>
              </a:rPr>
              <a:t>Process:</a:t>
            </a:r>
            <a:endParaRPr sz="2000">
              <a:solidFill>
                <a:srgbClr val="000000"/>
              </a:solidFill>
            </a:endParaRPr>
          </a:p>
        </p:txBody>
      </p:sp>
      <p:sp>
        <p:nvSpPr>
          <p:cNvPr id="230" name="Google Shape;230;p22"/>
          <p:cNvSpPr/>
          <p:nvPr/>
        </p:nvSpPr>
        <p:spPr>
          <a:xfrm>
            <a:off x="5634300" y="3479350"/>
            <a:ext cx="3509700" cy="10896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Normal Plane Calculation</a:t>
            </a:r>
            <a:endParaRPr>
              <a:solidFill>
                <a:srgbClr val="FFFFFF"/>
              </a:solidFill>
              <a:latin typeface="Average"/>
              <a:ea typeface="Average"/>
              <a:cs typeface="Average"/>
              <a:sym typeface="Average"/>
            </a:endParaRPr>
          </a:p>
        </p:txBody>
      </p:sp>
      <p:sp>
        <p:nvSpPr>
          <p:cNvPr id="231" name="Google Shape;231;p22"/>
          <p:cNvSpPr/>
          <p:nvPr/>
        </p:nvSpPr>
        <p:spPr>
          <a:xfrm>
            <a:off x="254125" y="3479350"/>
            <a:ext cx="3213300" cy="10896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Centerline Extraction</a:t>
            </a:r>
            <a:endParaRPr>
              <a:solidFill>
                <a:srgbClr val="FFFFFF"/>
              </a:solidFill>
              <a:latin typeface="Average"/>
              <a:ea typeface="Average"/>
              <a:cs typeface="Average"/>
              <a:sym typeface="Average"/>
            </a:endParaRPr>
          </a:p>
        </p:txBody>
      </p:sp>
      <p:sp>
        <p:nvSpPr>
          <p:cNvPr id="232" name="Google Shape;232;p22"/>
          <p:cNvSpPr/>
          <p:nvPr/>
        </p:nvSpPr>
        <p:spPr>
          <a:xfrm>
            <a:off x="2783475" y="3479350"/>
            <a:ext cx="3450900" cy="10896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Tangent Vector Estimation</a:t>
            </a:r>
            <a:endParaRPr>
              <a:solidFill>
                <a:srgbClr val="FFFFFF"/>
              </a:solidFill>
              <a:latin typeface="Average"/>
              <a:ea typeface="Average"/>
              <a:cs typeface="Average"/>
              <a:sym typeface="Average"/>
            </a:endParaRPr>
          </a:p>
        </p:txBody>
      </p:sp>
      <p:pic>
        <p:nvPicPr>
          <p:cNvPr id="233" name="Google Shape;233;p22"/>
          <p:cNvPicPr preferRelativeResize="0"/>
          <p:nvPr/>
        </p:nvPicPr>
        <p:blipFill>
          <a:blip r:embed="rId3">
            <a:alphaModFix/>
          </a:blip>
          <a:stretch>
            <a:fillRect/>
          </a:stretch>
        </p:blipFill>
        <p:spPr>
          <a:xfrm flipH="1">
            <a:off x="6427912" y="1472842"/>
            <a:ext cx="2580450" cy="15908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37"/>
        <p:cNvGrpSpPr/>
        <p:nvPr/>
      </p:nvGrpSpPr>
      <p:grpSpPr>
        <a:xfrm>
          <a:off x="0" y="0"/>
          <a:ext cx="0" cy="0"/>
          <a:chOff x="0" y="0"/>
          <a:chExt cx="0" cy="0"/>
        </a:xfrm>
      </p:grpSpPr>
      <p:sp>
        <p:nvSpPr>
          <p:cNvPr id="238" name="Google Shape;238;p23"/>
          <p:cNvSpPr/>
          <p:nvPr/>
        </p:nvSpPr>
        <p:spPr>
          <a:xfrm>
            <a:off x="21250" y="118050"/>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rot="-5400000" flipH="1">
            <a:off x="-34800" y="439734"/>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40" name="Google Shape;240;p23"/>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41" name="Google Shape;241;p23"/>
          <p:cNvSpPr txBox="1">
            <a:spLocks noGrp="1"/>
          </p:cNvSpPr>
          <p:nvPr>
            <p:ph type="title"/>
          </p:nvPr>
        </p:nvSpPr>
        <p:spPr>
          <a:xfrm>
            <a:off x="711900" y="260400"/>
            <a:ext cx="779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(Centerline Extraction) </a:t>
            </a:r>
            <a:endParaRPr b="1">
              <a:solidFill>
                <a:srgbClr val="990000"/>
              </a:solidFill>
            </a:endParaRPr>
          </a:p>
        </p:txBody>
      </p:sp>
      <p:sp>
        <p:nvSpPr>
          <p:cNvPr id="242" name="Google Shape;242;p23"/>
          <p:cNvSpPr txBox="1">
            <a:spLocks noGrp="1"/>
          </p:cNvSpPr>
          <p:nvPr>
            <p:ph type="body" idx="1"/>
          </p:nvPr>
        </p:nvSpPr>
        <p:spPr>
          <a:xfrm>
            <a:off x="311700" y="1206250"/>
            <a:ext cx="4260300" cy="336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Obtain centerpoints along segmented vessel</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Presents centerpoints and visual “Skeleton” of the segmented vessel</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Some centerpoints may be bad and will have to be manually deleted</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Code developed by Zhennong Chen, a member of Dr. McVeigh’s lab</a:t>
            </a:r>
            <a:endParaRPr>
              <a:solidFill>
                <a:srgbClr val="000000"/>
              </a:solidFill>
            </a:endParaRPr>
          </a:p>
        </p:txBody>
      </p:sp>
      <p:pic>
        <p:nvPicPr>
          <p:cNvPr id="243" name="Google Shape;243;p23"/>
          <p:cNvPicPr preferRelativeResize="0"/>
          <p:nvPr/>
        </p:nvPicPr>
        <p:blipFill>
          <a:blip r:embed="rId3">
            <a:alphaModFix/>
          </a:blip>
          <a:stretch>
            <a:fillRect/>
          </a:stretch>
        </p:blipFill>
        <p:spPr>
          <a:xfrm>
            <a:off x="4724400" y="1209575"/>
            <a:ext cx="4267199" cy="3165450"/>
          </a:xfrm>
          <a:prstGeom prst="rect">
            <a:avLst/>
          </a:prstGeom>
          <a:noFill/>
          <a:ln>
            <a:noFill/>
          </a:ln>
        </p:spPr>
      </p:pic>
      <p:sp>
        <p:nvSpPr>
          <p:cNvPr id="244" name="Google Shape;244;p23"/>
          <p:cNvSpPr txBox="1"/>
          <p:nvPr/>
        </p:nvSpPr>
        <p:spPr>
          <a:xfrm>
            <a:off x="4727850" y="4375025"/>
            <a:ext cx="42603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Centerline Extraction of “Right Coronary to Marginal Branch” segmented vessel</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48"/>
        <p:cNvGrpSpPr/>
        <p:nvPr/>
      </p:nvGrpSpPr>
      <p:grpSpPr>
        <a:xfrm>
          <a:off x="0" y="0"/>
          <a:ext cx="0" cy="0"/>
          <a:chOff x="0" y="0"/>
          <a:chExt cx="0" cy="0"/>
        </a:xfrm>
      </p:grpSpPr>
      <p:sp>
        <p:nvSpPr>
          <p:cNvPr id="249" name="Google Shape;249;p24"/>
          <p:cNvSpPr/>
          <p:nvPr/>
        </p:nvSpPr>
        <p:spPr>
          <a:xfrm>
            <a:off x="10650" y="-24325"/>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5400000" flipH="1">
            <a:off x="-33550" y="224259"/>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51" name="Google Shape;251;p24"/>
          <p:cNvSpPr/>
          <p:nvPr/>
        </p:nvSpPr>
        <p:spPr>
          <a:xfrm rot="5400000">
            <a:off x="8364700" y="196325"/>
            <a:ext cx="92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52" name="Google Shape;252;p24"/>
          <p:cNvSpPr txBox="1">
            <a:spLocks noGrp="1"/>
          </p:cNvSpPr>
          <p:nvPr>
            <p:ph type="title"/>
          </p:nvPr>
        </p:nvSpPr>
        <p:spPr>
          <a:xfrm>
            <a:off x="711850" y="11805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(Tangent Vector Estimation) </a:t>
            </a:r>
            <a:endParaRPr b="1">
              <a:solidFill>
                <a:srgbClr val="990000"/>
              </a:solidFill>
            </a:endParaRPr>
          </a:p>
        </p:txBody>
      </p:sp>
      <p:sp>
        <p:nvSpPr>
          <p:cNvPr id="253" name="Google Shape;253;p24"/>
          <p:cNvSpPr txBox="1">
            <a:spLocks noGrp="1"/>
          </p:cNvSpPr>
          <p:nvPr>
            <p:ph type="body" idx="1"/>
          </p:nvPr>
        </p:nvSpPr>
        <p:spPr>
          <a:xfrm>
            <a:off x="-91200" y="733425"/>
            <a:ext cx="4260300" cy="336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Fit a Parametrized Curve c(t) for each Centerpoint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Define “Principal Direction” of vessel as “the direction (x,y,z) in which the vessel progresses the most”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Fit 2 polynomials (degree decided by user), where each “Dependent” coordinate is a function of the “Principle Direction” coordinate </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Curve is fit with n points before and after centerpoint (total # of points = 2n+1)</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Take Derivatives of Parametrized Curves and Evaluate Derivatives at Centerpoint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The resulting vectors are the estimated tangent vectors (   )</a:t>
            </a:r>
            <a:endParaRPr>
              <a:solidFill>
                <a:srgbClr val="000000"/>
              </a:solidFill>
            </a:endParaRPr>
          </a:p>
        </p:txBody>
      </p:sp>
      <p:sp>
        <p:nvSpPr>
          <p:cNvPr id="254" name="Google Shape;254;p24"/>
          <p:cNvSpPr txBox="1"/>
          <p:nvPr/>
        </p:nvSpPr>
        <p:spPr>
          <a:xfrm>
            <a:off x="5237439" y="839975"/>
            <a:ext cx="2625900" cy="5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verage"/>
                <a:ea typeface="Average"/>
                <a:cs typeface="Average"/>
                <a:sym typeface="Average"/>
              </a:rPr>
              <a:t>General Case in 3D:</a:t>
            </a:r>
            <a:endParaRPr sz="1600">
              <a:latin typeface="Average"/>
              <a:ea typeface="Average"/>
              <a:cs typeface="Average"/>
              <a:sym typeface="Average"/>
            </a:endParaRPr>
          </a:p>
        </p:txBody>
      </p:sp>
      <p:pic>
        <p:nvPicPr>
          <p:cNvPr id="255" name="Google Shape;255;p24"/>
          <p:cNvPicPr preferRelativeResize="0"/>
          <p:nvPr/>
        </p:nvPicPr>
        <p:blipFill>
          <a:blip r:embed="rId3">
            <a:alphaModFix/>
          </a:blip>
          <a:stretch>
            <a:fillRect/>
          </a:stretch>
        </p:blipFill>
        <p:spPr>
          <a:xfrm>
            <a:off x="5236242" y="1313065"/>
            <a:ext cx="2628318" cy="392828"/>
          </a:xfrm>
          <a:prstGeom prst="rect">
            <a:avLst/>
          </a:prstGeom>
          <a:noFill/>
          <a:ln>
            <a:noFill/>
          </a:ln>
        </p:spPr>
      </p:pic>
      <p:pic>
        <p:nvPicPr>
          <p:cNvPr id="256" name="Google Shape;256;p24"/>
          <p:cNvPicPr preferRelativeResize="0"/>
          <p:nvPr/>
        </p:nvPicPr>
        <p:blipFill>
          <a:blip r:embed="rId4">
            <a:alphaModFix/>
          </a:blip>
          <a:stretch>
            <a:fillRect/>
          </a:stretch>
        </p:blipFill>
        <p:spPr>
          <a:xfrm>
            <a:off x="5194500" y="1796746"/>
            <a:ext cx="2711800" cy="392829"/>
          </a:xfrm>
          <a:prstGeom prst="rect">
            <a:avLst/>
          </a:prstGeom>
          <a:noFill/>
          <a:ln>
            <a:noFill/>
          </a:ln>
        </p:spPr>
      </p:pic>
      <p:pic>
        <p:nvPicPr>
          <p:cNvPr id="257" name="Google Shape;257;p24"/>
          <p:cNvPicPr preferRelativeResize="0"/>
          <p:nvPr/>
        </p:nvPicPr>
        <p:blipFill>
          <a:blip r:embed="rId5">
            <a:alphaModFix/>
          </a:blip>
          <a:stretch>
            <a:fillRect/>
          </a:stretch>
        </p:blipFill>
        <p:spPr>
          <a:xfrm>
            <a:off x="5430037" y="2352675"/>
            <a:ext cx="2240725" cy="438150"/>
          </a:xfrm>
          <a:prstGeom prst="rect">
            <a:avLst/>
          </a:prstGeom>
          <a:noFill/>
          <a:ln>
            <a:noFill/>
          </a:ln>
        </p:spPr>
      </p:pic>
      <p:pic>
        <p:nvPicPr>
          <p:cNvPr id="258" name="Google Shape;258;p24"/>
          <p:cNvPicPr preferRelativeResize="0"/>
          <p:nvPr/>
        </p:nvPicPr>
        <p:blipFill rotWithShape="1">
          <a:blip r:embed="rId6">
            <a:alphaModFix/>
          </a:blip>
          <a:srcRect l="86597"/>
          <a:stretch/>
        </p:blipFill>
        <p:spPr>
          <a:xfrm>
            <a:off x="2038563" y="4899025"/>
            <a:ext cx="153563" cy="18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62"/>
        <p:cNvGrpSpPr/>
        <p:nvPr/>
      </p:nvGrpSpPr>
      <p:grpSpPr>
        <a:xfrm>
          <a:off x="0" y="0"/>
          <a:ext cx="0" cy="0"/>
          <a:chOff x="0" y="0"/>
          <a:chExt cx="0" cy="0"/>
        </a:xfrm>
      </p:grpSpPr>
      <p:sp>
        <p:nvSpPr>
          <p:cNvPr id="263" name="Google Shape;263;p25"/>
          <p:cNvSpPr/>
          <p:nvPr/>
        </p:nvSpPr>
        <p:spPr>
          <a:xfrm>
            <a:off x="10650" y="-24325"/>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rot="-5400000" flipH="1">
            <a:off x="-33550" y="224259"/>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65" name="Google Shape;265;p25"/>
          <p:cNvSpPr/>
          <p:nvPr/>
        </p:nvSpPr>
        <p:spPr>
          <a:xfrm rot="5400000">
            <a:off x="8364700" y="196325"/>
            <a:ext cx="92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66" name="Google Shape;266;p25"/>
          <p:cNvSpPr txBox="1">
            <a:spLocks noGrp="1"/>
          </p:cNvSpPr>
          <p:nvPr>
            <p:ph type="title"/>
          </p:nvPr>
        </p:nvSpPr>
        <p:spPr>
          <a:xfrm>
            <a:off x="711850" y="11805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(Tangent Vector Estimation) </a:t>
            </a:r>
            <a:endParaRPr b="1">
              <a:solidFill>
                <a:srgbClr val="990000"/>
              </a:solidFill>
            </a:endParaRPr>
          </a:p>
        </p:txBody>
      </p:sp>
      <p:sp>
        <p:nvSpPr>
          <p:cNvPr id="267" name="Google Shape;267;p25"/>
          <p:cNvSpPr txBox="1">
            <a:spLocks noGrp="1"/>
          </p:cNvSpPr>
          <p:nvPr>
            <p:ph type="body" idx="1"/>
          </p:nvPr>
        </p:nvSpPr>
        <p:spPr>
          <a:xfrm>
            <a:off x="-91200" y="733425"/>
            <a:ext cx="4260300" cy="336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Fit a Parametrized Curve c(t) for each Centerpoint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Define “Principal Direction” of vessel as “the direction (x,y,z) in which the vessel progresses the most”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Fit 2 polynomials (degree decided by user), where each “Dependent” coordinate is a function of the “Principle Direction” coordinate </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Curve is fit with n points before and after centerpoint (total # of points = 2n+1)</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Take Derivatives of Parametrized Curves and Evaluate Derivatives at Centerpoint</a:t>
            </a:r>
            <a:endParaRPr>
              <a:solidFill>
                <a:srgbClr val="000000"/>
              </a:solidFill>
            </a:endParaRPr>
          </a:p>
          <a:p>
            <a:pPr marL="800100" lvl="1" indent="-317500" algn="l" rtl="0">
              <a:spcBef>
                <a:spcPts val="0"/>
              </a:spcBef>
              <a:spcAft>
                <a:spcPts val="0"/>
              </a:spcAft>
              <a:buClr>
                <a:srgbClr val="000000"/>
              </a:buClr>
              <a:buSzPts val="1400"/>
              <a:buChar char="○"/>
            </a:pPr>
            <a:r>
              <a:rPr lang="en">
                <a:solidFill>
                  <a:srgbClr val="000000"/>
                </a:solidFill>
              </a:rPr>
              <a:t>The resulting vectors are the estimated tangent vectors (   )</a:t>
            </a:r>
            <a:endParaRPr>
              <a:solidFill>
                <a:srgbClr val="000000"/>
              </a:solidFill>
            </a:endParaRPr>
          </a:p>
        </p:txBody>
      </p:sp>
      <p:sp>
        <p:nvSpPr>
          <p:cNvPr id="268" name="Google Shape;268;p25"/>
          <p:cNvSpPr txBox="1"/>
          <p:nvPr/>
        </p:nvSpPr>
        <p:spPr>
          <a:xfrm>
            <a:off x="6861650" y="2008725"/>
            <a:ext cx="2239500" cy="14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rage"/>
                <a:ea typeface="Average"/>
                <a:cs typeface="Average"/>
                <a:sym typeface="Average"/>
              </a:rPr>
              <a:t>2D Example where “Principal Direction” is in x direction (</a:t>
            </a:r>
            <a:r>
              <a:rPr lang="en" i="1">
                <a:latin typeface="Century Schoolbook"/>
                <a:ea typeface="Century Schoolbook"/>
                <a:cs typeface="Century Schoolbook"/>
                <a:sym typeface="Century Schoolbook"/>
              </a:rPr>
              <a:t>t = x</a:t>
            </a:r>
            <a:r>
              <a:rPr lang="en">
                <a:latin typeface="Average"/>
                <a:ea typeface="Average"/>
                <a:cs typeface="Average"/>
                <a:sym typeface="Average"/>
              </a:rPr>
              <a:t>):</a:t>
            </a:r>
            <a:endParaRPr>
              <a:latin typeface="Average"/>
              <a:ea typeface="Average"/>
              <a:cs typeface="Average"/>
              <a:sym typeface="Average"/>
            </a:endParaRPr>
          </a:p>
          <a:p>
            <a:pPr marL="0" lvl="0" indent="0" algn="l" rtl="0">
              <a:spcBef>
                <a:spcPts val="0"/>
              </a:spcBef>
              <a:spcAft>
                <a:spcPts val="0"/>
              </a:spcAft>
              <a:buNone/>
            </a:pPr>
            <a:endParaRPr i="1">
              <a:latin typeface="Century Schoolbook"/>
              <a:ea typeface="Century Schoolbook"/>
              <a:cs typeface="Century Schoolbook"/>
              <a:sym typeface="Century Schoolbook"/>
            </a:endParaRPr>
          </a:p>
        </p:txBody>
      </p:sp>
      <p:pic>
        <p:nvPicPr>
          <p:cNvPr id="269" name="Google Shape;269;p25"/>
          <p:cNvPicPr preferRelativeResize="0"/>
          <p:nvPr/>
        </p:nvPicPr>
        <p:blipFill rotWithShape="1">
          <a:blip r:embed="rId3">
            <a:alphaModFix/>
          </a:blip>
          <a:srcRect l="7560" r="11494"/>
          <a:stretch/>
        </p:blipFill>
        <p:spPr>
          <a:xfrm>
            <a:off x="4250388" y="992325"/>
            <a:ext cx="2529950" cy="3906704"/>
          </a:xfrm>
          <a:prstGeom prst="rect">
            <a:avLst/>
          </a:prstGeom>
          <a:noFill/>
          <a:ln>
            <a:noFill/>
          </a:ln>
        </p:spPr>
      </p:pic>
      <p:pic>
        <p:nvPicPr>
          <p:cNvPr id="270" name="Google Shape;270;p25"/>
          <p:cNvPicPr preferRelativeResize="0"/>
          <p:nvPr/>
        </p:nvPicPr>
        <p:blipFill>
          <a:blip r:embed="rId4">
            <a:alphaModFix/>
          </a:blip>
          <a:stretch>
            <a:fillRect/>
          </a:stretch>
        </p:blipFill>
        <p:spPr>
          <a:xfrm>
            <a:off x="6982675" y="3169512"/>
            <a:ext cx="1816037" cy="241200"/>
          </a:xfrm>
          <a:prstGeom prst="rect">
            <a:avLst/>
          </a:prstGeom>
          <a:noFill/>
          <a:ln>
            <a:noFill/>
          </a:ln>
        </p:spPr>
      </p:pic>
      <p:pic>
        <p:nvPicPr>
          <p:cNvPr id="271" name="Google Shape;271;p25"/>
          <p:cNvPicPr preferRelativeResize="0"/>
          <p:nvPr/>
        </p:nvPicPr>
        <p:blipFill>
          <a:blip r:embed="rId5">
            <a:alphaModFix/>
          </a:blip>
          <a:stretch>
            <a:fillRect/>
          </a:stretch>
        </p:blipFill>
        <p:spPr>
          <a:xfrm>
            <a:off x="6982663" y="2892725"/>
            <a:ext cx="1824075" cy="241200"/>
          </a:xfrm>
          <a:prstGeom prst="rect">
            <a:avLst/>
          </a:prstGeom>
          <a:noFill/>
          <a:ln>
            <a:noFill/>
          </a:ln>
        </p:spPr>
      </p:pic>
      <p:pic>
        <p:nvPicPr>
          <p:cNvPr id="272" name="Google Shape;272;p25"/>
          <p:cNvPicPr preferRelativeResize="0"/>
          <p:nvPr/>
        </p:nvPicPr>
        <p:blipFill rotWithShape="1">
          <a:blip r:embed="rId6">
            <a:alphaModFix/>
          </a:blip>
          <a:srcRect l="86597"/>
          <a:stretch/>
        </p:blipFill>
        <p:spPr>
          <a:xfrm>
            <a:off x="2038563" y="4899025"/>
            <a:ext cx="153563" cy="185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76"/>
        <p:cNvGrpSpPr/>
        <p:nvPr/>
      </p:nvGrpSpPr>
      <p:grpSpPr>
        <a:xfrm>
          <a:off x="0" y="0"/>
          <a:ext cx="0" cy="0"/>
          <a:chOff x="0" y="0"/>
          <a:chExt cx="0" cy="0"/>
        </a:xfrm>
      </p:grpSpPr>
      <p:sp>
        <p:nvSpPr>
          <p:cNvPr id="277" name="Google Shape;277;p26"/>
          <p:cNvSpPr/>
          <p:nvPr/>
        </p:nvSpPr>
        <p:spPr>
          <a:xfrm>
            <a:off x="10650" y="-24325"/>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flipH="1">
            <a:off x="-33550" y="224259"/>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79" name="Google Shape;279;p26"/>
          <p:cNvSpPr/>
          <p:nvPr/>
        </p:nvSpPr>
        <p:spPr>
          <a:xfrm rot="5400000">
            <a:off x="8364700" y="196325"/>
            <a:ext cx="92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80" name="Google Shape;280;p26"/>
          <p:cNvSpPr txBox="1">
            <a:spLocks noGrp="1"/>
          </p:cNvSpPr>
          <p:nvPr>
            <p:ph type="title"/>
          </p:nvPr>
        </p:nvSpPr>
        <p:spPr>
          <a:xfrm>
            <a:off x="711850" y="11805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(Tangent Vector Estimation) </a:t>
            </a:r>
            <a:endParaRPr b="1">
              <a:solidFill>
                <a:srgbClr val="990000"/>
              </a:solidFill>
            </a:endParaRPr>
          </a:p>
        </p:txBody>
      </p:sp>
      <p:pic>
        <p:nvPicPr>
          <p:cNvPr id="281" name="Google Shape;281;p26"/>
          <p:cNvPicPr preferRelativeResize="0"/>
          <p:nvPr/>
        </p:nvPicPr>
        <p:blipFill rotWithShape="1">
          <a:blip r:embed="rId3">
            <a:alphaModFix/>
          </a:blip>
          <a:srcRect b="31921"/>
          <a:stretch/>
        </p:blipFill>
        <p:spPr>
          <a:xfrm>
            <a:off x="4313325" y="1073700"/>
            <a:ext cx="4353826" cy="3890275"/>
          </a:xfrm>
          <a:prstGeom prst="rect">
            <a:avLst/>
          </a:prstGeom>
          <a:noFill/>
          <a:ln>
            <a:noFill/>
          </a:ln>
        </p:spPr>
      </p:pic>
      <p:pic>
        <p:nvPicPr>
          <p:cNvPr id="282" name="Google Shape;282;p26"/>
          <p:cNvPicPr preferRelativeResize="0"/>
          <p:nvPr/>
        </p:nvPicPr>
        <p:blipFill rotWithShape="1">
          <a:blip r:embed="rId3">
            <a:alphaModFix/>
          </a:blip>
          <a:srcRect t="67114" b="8079"/>
          <a:stretch/>
        </p:blipFill>
        <p:spPr>
          <a:xfrm>
            <a:off x="394400" y="3726688"/>
            <a:ext cx="3800200" cy="1237286"/>
          </a:xfrm>
          <a:prstGeom prst="rect">
            <a:avLst/>
          </a:prstGeom>
          <a:noFill/>
          <a:ln>
            <a:noFill/>
          </a:ln>
        </p:spPr>
      </p:pic>
      <p:pic>
        <p:nvPicPr>
          <p:cNvPr id="283" name="Google Shape;283;p26"/>
          <p:cNvPicPr preferRelativeResize="0"/>
          <p:nvPr/>
        </p:nvPicPr>
        <p:blipFill rotWithShape="1">
          <a:blip r:embed="rId4">
            <a:alphaModFix/>
          </a:blip>
          <a:srcRect t="8930" b="8839"/>
          <a:stretch/>
        </p:blipFill>
        <p:spPr>
          <a:xfrm>
            <a:off x="1023057" y="1073700"/>
            <a:ext cx="3171544" cy="252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87"/>
        <p:cNvGrpSpPr/>
        <p:nvPr/>
      </p:nvGrpSpPr>
      <p:grpSpPr>
        <a:xfrm>
          <a:off x="0" y="0"/>
          <a:ext cx="0" cy="0"/>
          <a:chOff x="0" y="0"/>
          <a:chExt cx="0" cy="0"/>
        </a:xfrm>
      </p:grpSpPr>
      <p:sp>
        <p:nvSpPr>
          <p:cNvPr id="288" name="Google Shape;288;p27"/>
          <p:cNvSpPr/>
          <p:nvPr/>
        </p:nvSpPr>
        <p:spPr>
          <a:xfrm>
            <a:off x="21250" y="118050"/>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rot="-5400000" flipH="1">
            <a:off x="-34800" y="439734"/>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290" name="Google Shape;290;p27"/>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291" name="Google Shape;291;p27"/>
          <p:cNvSpPr txBox="1">
            <a:spLocks noGrp="1"/>
          </p:cNvSpPr>
          <p:nvPr>
            <p:ph type="title"/>
          </p:nvPr>
        </p:nvSpPr>
        <p:spPr>
          <a:xfrm>
            <a:off x="711900" y="26040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(Normal Plane Calculation) </a:t>
            </a:r>
            <a:endParaRPr b="1">
              <a:solidFill>
                <a:srgbClr val="990000"/>
              </a:solidFill>
            </a:endParaRPr>
          </a:p>
        </p:txBody>
      </p:sp>
      <p:sp>
        <p:nvSpPr>
          <p:cNvPr id="292" name="Google Shape;292;p27"/>
          <p:cNvSpPr txBox="1">
            <a:spLocks noGrp="1"/>
          </p:cNvSpPr>
          <p:nvPr>
            <p:ph type="body" idx="1"/>
          </p:nvPr>
        </p:nvSpPr>
        <p:spPr>
          <a:xfrm>
            <a:off x="311700" y="890400"/>
            <a:ext cx="4260300" cy="412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Estimated Tangent Vectors are Actually Normal Vectors for our Normal Planes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Planes will be 31x31 pixels  (~10.5x10.5 mm)</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Calculate Coordinates for Normal Plane using the following equation:</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r>
              <a:rPr lang="en">
                <a:solidFill>
                  <a:srgbClr val="000000"/>
                </a:solidFill>
              </a:rPr>
              <a:t>Where                   &amp;</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Stack Individual Normal Planes to obtain Linearized Vessel </a:t>
            </a:r>
            <a:endParaRPr>
              <a:solidFill>
                <a:srgbClr val="000000"/>
              </a:solidFill>
            </a:endParaRPr>
          </a:p>
          <a:p>
            <a:pPr marL="457200" lvl="0" indent="0" algn="l" rtl="0">
              <a:spcBef>
                <a:spcPts val="1600"/>
              </a:spcBef>
              <a:spcAft>
                <a:spcPts val="0"/>
              </a:spcAft>
              <a:buNone/>
            </a:pPr>
            <a:endParaRPr>
              <a:solidFill>
                <a:schemeClr val="lt1"/>
              </a:solidFill>
            </a:endParaRPr>
          </a:p>
          <a:p>
            <a:pPr marL="457200" lvl="0" indent="0" algn="l" rtl="0">
              <a:spcBef>
                <a:spcPts val="1600"/>
              </a:spcBef>
              <a:spcAft>
                <a:spcPts val="1600"/>
              </a:spcAft>
              <a:buNone/>
            </a:pPr>
            <a:endParaRPr>
              <a:solidFill>
                <a:schemeClr val="lt1"/>
              </a:solidFill>
            </a:endParaRPr>
          </a:p>
        </p:txBody>
      </p:sp>
      <p:pic>
        <p:nvPicPr>
          <p:cNvPr id="293" name="Google Shape;293;p27"/>
          <p:cNvPicPr preferRelativeResize="0"/>
          <p:nvPr/>
        </p:nvPicPr>
        <p:blipFill rotWithShape="1">
          <a:blip r:embed="rId3">
            <a:alphaModFix/>
          </a:blip>
          <a:srcRect t="7400" b="9914"/>
          <a:stretch/>
        </p:blipFill>
        <p:spPr>
          <a:xfrm>
            <a:off x="4985300" y="1191450"/>
            <a:ext cx="3897475" cy="3362701"/>
          </a:xfrm>
          <a:prstGeom prst="rect">
            <a:avLst/>
          </a:prstGeom>
          <a:noFill/>
          <a:ln>
            <a:noFill/>
          </a:ln>
        </p:spPr>
      </p:pic>
      <p:pic>
        <p:nvPicPr>
          <p:cNvPr id="294" name="Google Shape;294;p27"/>
          <p:cNvPicPr preferRelativeResize="0"/>
          <p:nvPr/>
        </p:nvPicPr>
        <p:blipFill>
          <a:blip r:embed="rId4">
            <a:alphaModFix/>
          </a:blip>
          <a:stretch>
            <a:fillRect/>
          </a:stretch>
        </p:blipFill>
        <p:spPr>
          <a:xfrm>
            <a:off x="1451025" y="3285926"/>
            <a:ext cx="1838325" cy="352425"/>
          </a:xfrm>
          <a:prstGeom prst="rect">
            <a:avLst/>
          </a:prstGeom>
          <a:noFill/>
          <a:ln>
            <a:noFill/>
          </a:ln>
        </p:spPr>
      </p:pic>
      <p:pic>
        <p:nvPicPr>
          <p:cNvPr id="295" name="Google Shape;295;p27"/>
          <p:cNvPicPr preferRelativeResize="0"/>
          <p:nvPr/>
        </p:nvPicPr>
        <p:blipFill>
          <a:blip r:embed="rId5">
            <a:alphaModFix/>
          </a:blip>
          <a:stretch>
            <a:fillRect/>
          </a:stretch>
        </p:blipFill>
        <p:spPr>
          <a:xfrm>
            <a:off x="1199575" y="3935375"/>
            <a:ext cx="799400" cy="238125"/>
          </a:xfrm>
          <a:prstGeom prst="rect">
            <a:avLst/>
          </a:prstGeom>
          <a:noFill/>
          <a:ln>
            <a:noFill/>
          </a:ln>
        </p:spPr>
      </p:pic>
      <p:pic>
        <p:nvPicPr>
          <p:cNvPr id="296" name="Google Shape;296;p27"/>
          <p:cNvPicPr preferRelativeResize="0"/>
          <p:nvPr/>
        </p:nvPicPr>
        <p:blipFill>
          <a:blip r:embed="rId6">
            <a:alphaModFix/>
          </a:blip>
          <a:stretch>
            <a:fillRect/>
          </a:stretch>
        </p:blipFill>
        <p:spPr>
          <a:xfrm>
            <a:off x="2399227" y="3935375"/>
            <a:ext cx="2416723" cy="238125"/>
          </a:xfrm>
          <a:prstGeom prst="rect">
            <a:avLst/>
          </a:prstGeom>
          <a:noFill/>
          <a:ln>
            <a:noFill/>
          </a:ln>
        </p:spPr>
      </p:pic>
      <p:sp>
        <p:nvSpPr>
          <p:cNvPr id="297" name="Google Shape;297;p27"/>
          <p:cNvSpPr txBox="1"/>
          <p:nvPr/>
        </p:nvSpPr>
        <p:spPr>
          <a:xfrm>
            <a:off x="4985300" y="4585200"/>
            <a:ext cx="3799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rage"/>
                <a:ea typeface="Average"/>
                <a:cs typeface="Average"/>
                <a:sym typeface="Average"/>
              </a:rPr>
              <a:t>A set to (0, 0, 0) in this drawing</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01"/>
        <p:cNvGrpSpPr/>
        <p:nvPr/>
      </p:nvGrpSpPr>
      <p:grpSpPr>
        <a:xfrm>
          <a:off x="0" y="0"/>
          <a:ext cx="0" cy="0"/>
          <a:chOff x="0" y="0"/>
          <a:chExt cx="0" cy="0"/>
        </a:xfrm>
      </p:grpSpPr>
      <p:sp>
        <p:nvSpPr>
          <p:cNvPr id="302" name="Google Shape;302;p28"/>
          <p:cNvSpPr/>
          <p:nvPr/>
        </p:nvSpPr>
        <p:spPr>
          <a:xfrm>
            <a:off x="21250" y="118050"/>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rot="-5400000" flipH="1">
            <a:off x="-34800" y="439734"/>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04" name="Google Shape;304;p28"/>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05" name="Google Shape;305;p28"/>
          <p:cNvSpPr txBox="1">
            <a:spLocks noGrp="1"/>
          </p:cNvSpPr>
          <p:nvPr>
            <p:ph type="title"/>
          </p:nvPr>
        </p:nvSpPr>
        <p:spPr>
          <a:xfrm>
            <a:off x="711900" y="26040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(Normal Plane Calculation) </a:t>
            </a:r>
            <a:endParaRPr b="1">
              <a:solidFill>
                <a:srgbClr val="990000"/>
              </a:solidFill>
            </a:endParaRPr>
          </a:p>
        </p:txBody>
      </p:sp>
      <p:sp>
        <p:nvSpPr>
          <p:cNvPr id="306" name="Google Shape;306;p28"/>
          <p:cNvSpPr txBox="1">
            <a:spLocks noGrp="1"/>
          </p:cNvSpPr>
          <p:nvPr>
            <p:ph type="body" idx="1"/>
          </p:nvPr>
        </p:nvSpPr>
        <p:spPr>
          <a:xfrm>
            <a:off x="311700" y="890400"/>
            <a:ext cx="4260300" cy="336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Estimated Tangent Vectors are Actually Normal Vectors for our Normal Planes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Planes will be 31x31 pixels  (~10.5x10.5 mm)</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Calculate Coordinates for Normal Plane using the following equation:</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r>
              <a:rPr lang="en">
                <a:solidFill>
                  <a:srgbClr val="000000"/>
                </a:solidFill>
              </a:rPr>
              <a:t>Where                   &amp;</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Stack Individual Normal Planes to obtain Linearized Vessel </a:t>
            </a:r>
            <a:endParaRPr>
              <a:solidFill>
                <a:srgbClr val="000000"/>
              </a:solidFill>
            </a:endParaRPr>
          </a:p>
          <a:p>
            <a:pPr marL="457200" lvl="0" indent="0" algn="l" rtl="0">
              <a:spcBef>
                <a:spcPts val="1600"/>
              </a:spcBef>
              <a:spcAft>
                <a:spcPts val="0"/>
              </a:spcAft>
              <a:buNone/>
            </a:pPr>
            <a:endParaRPr>
              <a:solidFill>
                <a:schemeClr val="lt1"/>
              </a:solidFill>
            </a:endParaRPr>
          </a:p>
          <a:p>
            <a:pPr marL="457200" lvl="0" indent="0" algn="l" rtl="0">
              <a:spcBef>
                <a:spcPts val="1600"/>
              </a:spcBef>
              <a:spcAft>
                <a:spcPts val="1600"/>
              </a:spcAft>
              <a:buNone/>
            </a:pPr>
            <a:endParaRPr>
              <a:solidFill>
                <a:schemeClr val="lt1"/>
              </a:solidFill>
            </a:endParaRPr>
          </a:p>
        </p:txBody>
      </p:sp>
      <p:pic>
        <p:nvPicPr>
          <p:cNvPr id="307" name="Google Shape;307;p28"/>
          <p:cNvPicPr preferRelativeResize="0"/>
          <p:nvPr/>
        </p:nvPicPr>
        <p:blipFill>
          <a:blip r:embed="rId3">
            <a:alphaModFix/>
          </a:blip>
          <a:stretch>
            <a:fillRect/>
          </a:stretch>
        </p:blipFill>
        <p:spPr>
          <a:xfrm>
            <a:off x="4815950" y="1377700"/>
            <a:ext cx="4118250" cy="2875400"/>
          </a:xfrm>
          <a:prstGeom prst="rect">
            <a:avLst/>
          </a:prstGeom>
          <a:noFill/>
          <a:ln>
            <a:noFill/>
          </a:ln>
        </p:spPr>
      </p:pic>
      <p:sp>
        <p:nvSpPr>
          <p:cNvPr id="308" name="Google Shape;308;p28"/>
          <p:cNvSpPr txBox="1"/>
          <p:nvPr/>
        </p:nvSpPr>
        <p:spPr>
          <a:xfrm>
            <a:off x="4739525" y="4173500"/>
            <a:ext cx="4271100" cy="65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We can think of each Normal Plane as a slice of bread. The Linearized Vessel would then be a loaf of bread.</a:t>
            </a:r>
            <a:endParaRPr>
              <a:latin typeface="Average"/>
              <a:ea typeface="Average"/>
              <a:cs typeface="Average"/>
              <a:sym typeface="Average"/>
            </a:endParaRPr>
          </a:p>
        </p:txBody>
      </p:sp>
      <p:pic>
        <p:nvPicPr>
          <p:cNvPr id="309" name="Google Shape;309;p28"/>
          <p:cNvPicPr preferRelativeResize="0"/>
          <p:nvPr/>
        </p:nvPicPr>
        <p:blipFill>
          <a:blip r:embed="rId4">
            <a:alphaModFix/>
          </a:blip>
          <a:stretch>
            <a:fillRect/>
          </a:stretch>
        </p:blipFill>
        <p:spPr>
          <a:xfrm>
            <a:off x="1451025" y="3285926"/>
            <a:ext cx="1838325" cy="352425"/>
          </a:xfrm>
          <a:prstGeom prst="rect">
            <a:avLst/>
          </a:prstGeom>
          <a:noFill/>
          <a:ln>
            <a:noFill/>
          </a:ln>
        </p:spPr>
      </p:pic>
      <p:pic>
        <p:nvPicPr>
          <p:cNvPr id="310" name="Google Shape;310;p28"/>
          <p:cNvPicPr preferRelativeResize="0"/>
          <p:nvPr/>
        </p:nvPicPr>
        <p:blipFill>
          <a:blip r:embed="rId5">
            <a:alphaModFix/>
          </a:blip>
          <a:stretch>
            <a:fillRect/>
          </a:stretch>
        </p:blipFill>
        <p:spPr>
          <a:xfrm>
            <a:off x="1199575" y="3935375"/>
            <a:ext cx="799400" cy="238125"/>
          </a:xfrm>
          <a:prstGeom prst="rect">
            <a:avLst/>
          </a:prstGeom>
          <a:noFill/>
          <a:ln>
            <a:noFill/>
          </a:ln>
        </p:spPr>
      </p:pic>
      <p:pic>
        <p:nvPicPr>
          <p:cNvPr id="311" name="Google Shape;311;p28"/>
          <p:cNvPicPr preferRelativeResize="0"/>
          <p:nvPr/>
        </p:nvPicPr>
        <p:blipFill>
          <a:blip r:embed="rId6">
            <a:alphaModFix/>
          </a:blip>
          <a:stretch>
            <a:fillRect/>
          </a:stretch>
        </p:blipFill>
        <p:spPr>
          <a:xfrm>
            <a:off x="2399227" y="3935375"/>
            <a:ext cx="2416723" cy="23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15"/>
        <p:cNvGrpSpPr/>
        <p:nvPr/>
      </p:nvGrpSpPr>
      <p:grpSpPr>
        <a:xfrm>
          <a:off x="0" y="0"/>
          <a:ext cx="0" cy="0"/>
          <a:chOff x="0" y="0"/>
          <a:chExt cx="0" cy="0"/>
        </a:xfrm>
      </p:grpSpPr>
      <p:pic>
        <p:nvPicPr>
          <p:cNvPr id="316" name="Google Shape;316;p29"/>
          <p:cNvPicPr preferRelativeResize="0"/>
          <p:nvPr/>
        </p:nvPicPr>
        <p:blipFill>
          <a:blip r:embed="rId3">
            <a:alphaModFix/>
          </a:blip>
          <a:stretch>
            <a:fillRect/>
          </a:stretch>
        </p:blipFill>
        <p:spPr>
          <a:xfrm>
            <a:off x="311700" y="1147750"/>
            <a:ext cx="5276400" cy="3533775"/>
          </a:xfrm>
          <a:prstGeom prst="rect">
            <a:avLst/>
          </a:prstGeom>
          <a:noFill/>
          <a:ln>
            <a:noFill/>
          </a:ln>
        </p:spPr>
      </p:pic>
      <p:sp>
        <p:nvSpPr>
          <p:cNvPr id="317" name="Google Shape;317;p29"/>
          <p:cNvSpPr/>
          <p:nvPr/>
        </p:nvSpPr>
        <p:spPr>
          <a:xfrm>
            <a:off x="21250" y="118050"/>
            <a:ext cx="91227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rot="-5400000" flipH="1">
            <a:off x="-34800" y="439734"/>
            <a:ext cx="8004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19" name="Google Shape;319;p29"/>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20" name="Google Shape;320;p29"/>
          <p:cNvSpPr txBox="1">
            <a:spLocks noGrp="1"/>
          </p:cNvSpPr>
          <p:nvPr>
            <p:ph type="title"/>
          </p:nvPr>
        </p:nvSpPr>
        <p:spPr>
          <a:xfrm>
            <a:off x="711900" y="260400"/>
            <a:ext cx="7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Linearization  </a:t>
            </a:r>
            <a:endParaRPr b="1">
              <a:solidFill>
                <a:srgbClr val="990000"/>
              </a:solidFill>
            </a:endParaRPr>
          </a:p>
        </p:txBody>
      </p:sp>
      <p:sp>
        <p:nvSpPr>
          <p:cNvPr id="321" name="Google Shape;321;p29"/>
          <p:cNvSpPr txBox="1"/>
          <p:nvPr/>
        </p:nvSpPr>
        <p:spPr>
          <a:xfrm>
            <a:off x="321675" y="4604650"/>
            <a:ext cx="52764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Nonlinearized Vessel</a:t>
            </a:r>
            <a:endParaRPr>
              <a:latin typeface="Average"/>
              <a:ea typeface="Average"/>
              <a:cs typeface="Average"/>
              <a:sym typeface="Average"/>
            </a:endParaRPr>
          </a:p>
        </p:txBody>
      </p:sp>
      <p:sp>
        <p:nvSpPr>
          <p:cNvPr id="322" name="Google Shape;322;p29"/>
          <p:cNvSpPr txBox="1"/>
          <p:nvPr/>
        </p:nvSpPr>
        <p:spPr>
          <a:xfrm>
            <a:off x="6544750" y="4590950"/>
            <a:ext cx="23679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rage"/>
                <a:ea typeface="Average"/>
                <a:cs typeface="Average"/>
                <a:sym typeface="Average"/>
              </a:rPr>
              <a:t>Linearized Vessel</a:t>
            </a:r>
            <a:endParaRPr>
              <a:latin typeface="Average"/>
              <a:ea typeface="Average"/>
              <a:cs typeface="Average"/>
              <a:sym typeface="Average"/>
            </a:endParaRPr>
          </a:p>
        </p:txBody>
      </p:sp>
      <p:pic>
        <p:nvPicPr>
          <p:cNvPr id="323" name="Google Shape;323;p29"/>
          <p:cNvPicPr preferRelativeResize="0"/>
          <p:nvPr/>
        </p:nvPicPr>
        <p:blipFill>
          <a:blip r:embed="rId4">
            <a:alphaModFix/>
          </a:blip>
          <a:stretch>
            <a:fillRect/>
          </a:stretch>
        </p:blipFill>
        <p:spPr>
          <a:xfrm>
            <a:off x="321675" y="1147747"/>
            <a:ext cx="516625" cy="495075"/>
          </a:xfrm>
          <a:prstGeom prst="rect">
            <a:avLst/>
          </a:prstGeom>
          <a:noFill/>
          <a:ln>
            <a:noFill/>
          </a:ln>
        </p:spPr>
      </p:pic>
      <p:pic>
        <p:nvPicPr>
          <p:cNvPr id="324" name="Google Shape;324;p29"/>
          <p:cNvPicPr preferRelativeResize="0"/>
          <p:nvPr/>
        </p:nvPicPr>
        <p:blipFill>
          <a:blip r:embed="rId5">
            <a:alphaModFix/>
          </a:blip>
          <a:stretch>
            <a:fillRect/>
          </a:stretch>
        </p:blipFill>
        <p:spPr>
          <a:xfrm>
            <a:off x="6992500" y="1120713"/>
            <a:ext cx="647700" cy="3533775"/>
          </a:xfrm>
          <a:prstGeom prst="rect">
            <a:avLst/>
          </a:prstGeom>
          <a:noFill/>
          <a:ln>
            <a:noFill/>
          </a:ln>
        </p:spPr>
      </p:pic>
      <p:pic>
        <p:nvPicPr>
          <p:cNvPr id="325" name="Google Shape;325;p29"/>
          <p:cNvPicPr preferRelativeResize="0"/>
          <p:nvPr/>
        </p:nvPicPr>
        <p:blipFill>
          <a:blip r:embed="rId4">
            <a:alphaModFix/>
          </a:blip>
          <a:stretch>
            <a:fillRect/>
          </a:stretch>
        </p:blipFill>
        <p:spPr>
          <a:xfrm>
            <a:off x="6544750" y="1106522"/>
            <a:ext cx="516625" cy="49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29"/>
        <p:cNvGrpSpPr/>
        <p:nvPr/>
      </p:nvGrpSpPr>
      <p:grpSpPr>
        <a:xfrm>
          <a:off x="0" y="0"/>
          <a:ext cx="0" cy="0"/>
          <a:chOff x="0" y="0"/>
          <a:chExt cx="0" cy="0"/>
        </a:xfrm>
      </p:grpSpPr>
      <p:sp>
        <p:nvSpPr>
          <p:cNvPr id="330" name="Google Shape;330;p3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Motivation:</a:t>
            </a:r>
            <a:endParaRPr>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Quantitatively characterize different tissues using pixel brightness in Hounsfield Units (HU)</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Present results in a visual manner</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a:solidFill>
                  <a:srgbClr val="000000"/>
                </a:solidFill>
              </a:rPr>
              <a:t>MATLAB Tools for Colored Visualization of an Image:</a:t>
            </a:r>
            <a:endParaRPr>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ColorMaps</a:t>
            </a:r>
            <a:endParaRPr sz="1400">
              <a:solidFill>
                <a:srgbClr val="000000"/>
              </a:solidFill>
            </a:endParaRPr>
          </a:p>
          <a:p>
            <a:pPr marL="685800" lvl="1" indent="-317500" algn="l" rtl="0">
              <a:lnSpc>
                <a:spcPct val="100000"/>
              </a:lnSpc>
              <a:spcBef>
                <a:spcPts val="0"/>
              </a:spcBef>
              <a:spcAft>
                <a:spcPts val="0"/>
              </a:spcAft>
              <a:buClr>
                <a:srgbClr val="000000"/>
              </a:buClr>
              <a:buSzPts val="1400"/>
              <a:buChar char="○"/>
            </a:pPr>
            <a:r>
              <a:rPr lang="en">
                <a:solidFill>
                  <a:srgbClr val="000000"/>
                </a:solidFill>
              </a:rPr>
              <a:t>Assigns specific colors to specific numerical values </a:t>
            </a:r>
            <a:endParaRPr>
              <a:solidFill>
                <a:srgbClr val="000000"/>
              </a:solidFill>
            </a:endParaRPr>
          </a:p>
          <a:p>
            <a:pPr marL="685800" lvl="1" indent="-317500" algn="l" rtl="0">
              <a:lnSpc>
                <a:spcPct val="100000"/>
              </a:lnSpc>
              <a:spcBef>
                <a:spcPts val="0"/>
              </a:spcBef>
              <a:spcAft>
                <a:spcPts val="0"/>
              </a:spcAft>
              <a:buClr>
                <a:srgbClr val="000000"/>
              </a:buClr>
              <a:buSzPts val="1400"/>
              <a:buChar char="○"/>
            </a:pPr>
            <a:r>
              <a:rPr lang="en">
                <a:solidFill>
                  <a:srgbClr val="000000"/>
                </a:solidFill>
              </a:rPr>
              <a:t>Many ColorMaps are already built into MATLAB</a:t>
            </a:r>
            <a:endParaRPr>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Labels</a:t>
            </a:r>
            <a:endParaRPr sz="1400">
              <a:solidFill>
                <a:srgbClr val="000000"/>
              </a:solidFill>
            </a:endParaRPr>
          </a:p>
          <a:p>
            <a:pPr marL="685800" lvl="1" indent="-317500" algn="l" rtl="0">
              <a:lnSpc>
                <a:spcPct val="100000"/>
              </a:lnSpc>
              <a:spcBef>
                <a:spcPts val="0"/>
              </a:spcBef>
              <a:spcAft>
                <a:spcPts val="0"/>
              </a:spcAft>
              <a:buClr>
                <a:srgbClr val="000000"/>
              </a:buClr>
              <a:buSzPts val="1400"/>
              <a:buChar char="○"/>
            </a:pPr>
            <a:r>
              <a:rPr lang="en">
                <a:solidFill>
                  <a:srgbClr val="000000"/>
                </a:solidFill>
              </a:rPr>
              <a:t>Assigns Numerical Labels to specific numerical values</a:t>
            </a:r>
            <a:endParaRPr>
              <a:solidFill>
                <a:srgbClr val="000000"/>
              </a:solidFill>
            </a:endParaRPr>
          </a:p>
          <a:p>
            <a:pPr marL="685800" lvl="1" indent="-317500" algn="l" rtl="0">
              <a:lnSpc>
                <a:spcPct val="100000"/>
              </a:lnSpc>
              <a:spcBef>
                <a:spcPts val="0"/>
              </a:spcBef>
              <a:spcAft>
                <a:spcPts val="0"/>
              </a:spcAft>
              <a:buClr>
                <a:srgbClr val="000000"/>
              </a:buClr>
              <a:buSzPts val="1400"/>
              <a:buChar char="○"/>
            </a:pPr>
            <a:r>
              <a:rPr lang="en">
                <a:solidFill>
                  <a:srgbClr val="000000"/>
                </a:solidFill>
              </a:rPr>
              <a:t>Labels can be used for quantitative downstream analysis </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p:txBody>
      </p:sp>
      <p:sp>
        <p:nvSpPr>
          <p:cNvPr id="331" name="Google Shape;331;p30"/>
          <p:cNvSpPr/>
          <p:nvPr/>
        </p:nvSpPr>
        <p:spPr>
          <a:xfrm>
            <a:off x="10650" y="233878"/>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rot="-5400000" flipH="1">
            <a:off x="6900" y="530526"/>
            <a:ext cx="7170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33" name="Google Shape;333;p30"/>
          <p:cNvSpPr/>
          <p:nvPr/>
        </p:nvSpPr>
        <p:spPr>
          <a:xfrm rot="5400000">
            <a:off x="8480300" y="281275"/>
            <a:ext cx="71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34" name="Google Shape;334;p30"/>
          <p:cNvSpPr txBox="1">
            <a:spLocks noGrp="1"/>
          </p:cNvSpPr>
          <p:nvPr>
            <p:ph type="title"/>
          </p:nvPr>
        </p:nvSpPr>
        <p:spPr>
          <a:xfrm>
            <a:off x="605625" y="354475"/>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Tissue Characterization </a:t>
            </a:r>
            <a:endParaRPr b="1">
              <a:solidFill>
                <a:srgbClr val="990000"/>
              </a:solidFill>
            </a:endParaRPr>
          </a:p>
        </p:txBody>
      </p:sp>
      <p:graphicFrame>
        <p:nvGraphicFramePr>
          <p:cNvPr id="335" name="Google Shape;335;p30"/>
          <p:cNvGraphicFramePr/>
          <p:nvPr/>
        </p:nvGraphicFramePr>
        <p:xfrm>
          <a:off x="4503475" y="1183938"/>
          <a:ext cx="4561400" cy="3361095"/>
        </p:xfrm>
        <a:graphic>
          <a:graphicData uri="http://schemas.openxmlformats.org/drawingml/2006/table">
            <a:tbl>
              <a:tblPr>
                <a:noFill/>
                <a:tableStyleId>{7D2CECF4-B689-4A17-9AE0-6355ABA8ED7E}</a:tableStyleId>
              </a:tblPr>
              <a:tblGrid>
                <a:gridCol w="1484775">
                  <a:extLst>
                    <a:ext uri="{9D8B030D-6E8A-4147-A177-3AD203B41FA5}">
                      <a16:colId xmlns:a16="http://schemas.microsoft.com/office/drawing/2014/main" val="20000"/>
                    </a:ext>
                  </a:extLst>
                </a:gridCol>
                <a:gridCol w="1014050">
                  <a:extLst>
                    <a:ext uri="{9D8B030D-6E8A-4147-A177-3AD203B41FA5}">
                      <a16:colId xmlns:a16="http://schemas.microsoft.com/office/drawing/2014/main" val="20001"/>
                    </a:ext>
                  </a:extLst>
                </a:gridCol>
                <a:gridCol w="1048525">
                  <a:extLst>
                    <a:ext uri="{9D8B030D-6E8A-4147-A177-3AD203B41FA5}">
                      <a16:colId xmlns:a16="http://schemas.microsoft.com/office/drawing/2014/main" val="20002"/>
                    </a:ext>
                  </a:extLst>
                </a:gridCol>
                <a:gridCol w="1014050">
                  <a:extLst>
                    <a:ext uri="{9D8B030D-6E8A-4147-A177-3AD203B41FA5}">
                      <a16:colId xmlns:a16="http://schemas.microsoft.com/office/drawing/2014/main" val="20003"/>
                    </a:ext>
                  </a:extLst>
                </a:gridCol>
              </a:tblGrid>
              <a:tr h="663125">
                <a:tc>
                  <a:txBody>
                    <a:bodyPr/>
                    <a:lstStyle/>
                    <a:p>
                      <a:pPr marL="0" lvl="0" indent="0" algn="ctr" rtl="0">
                        <a:spcBef>
                          <a:spcPts val="0"/>
                        </a:spcBef>
                        <a:spcAft>
                          <a:spcPts val="0"/>
                        </a:spcAft>
                        <a:buNone/>
                      </a:pPr>
                      <a:r>
                        <a:rPr lang="en">
                          <a:solidFill>
                            <a:schemeClr val="dk1"/>
                          </a:solidFill>
                          <a:latin typeface="Average"/>
                          <a:ea typeface="Average"/>
                          <a:cs typeface="Average"/>
                          <a:sym typeface="Average"/>
                        </a:rPr>
                        <a:t>Tissue Type</a:t>
                      </a:r>
                      <a:endParaRPr>
                        <a:solidFill>
                          <a:schemeClr val="dk1"/>
                        </a:solidFill>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10505"/>
                    </a:solidFill>
                  </a:tcPr>
                </a:tc>
                <a:tc>
                  <a:txBody>
                    <a:bodyPr/>
                    <a:lstStyle/>
                    <a:p>
                      <a:pPr marL="0" lvl="0" indent="0" algn="ctr" rtl="0">
                        <a:spcBef>
                          <a:spcPts val="0"/>
                        </a:spcBef>
                        <a:spcAft>
                          <a:spcPts val="0"/>
                        </a:spcAft>
                        <a:buNone/>
                      </a:pPr>
                      <a:r>
                        <a:rPr lang="en">
                          <a:solidFill>
                            <a:schemeClr val="dk1"/>
                          </a:solidFill>
                          <a:latin typeface="Average"/>
                          <a:ea typeface="Average"/>
                          <a:cs typeface="Average"/>
                          <a:sym typeface="Average"/>
                        </a:rPr>
                        <a:t>HU Range</a:t>
                      </a:r>
                      <a:endParaRPr>
                        <a:solidFill>
                          <a:schemeClr val="dk1"/>
                        </a:solidFill>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10505"/>
                    </a:solidFill>
                  </a:tcPr>
                </a:tc>
                <a:tc>
                  <a:txBody>
                    <a:bodyPr/>
                    <a:lstStyle/>
                    <a:p>
                      <a:pPr marL="0" lvl="0" indent="0" algn="ctr" rtl="0">
                        <a:spcBef>
                          <a:spcPts val="0"/>
                        </a:spcBef>
                        <a:spcAft>
                          <a:spcPts val="0"/>
                        </a:spcAft>
                        <a:buNone/>
                      </a:pPr>
                      <a:r>
                        <a:rPr lang="en">
                          <a:solidFill>
                            <a:schemeClr val="dk1"/>
                          </a:solidFill>
                          <a:latin typeface="Average"/>
                          <a:ea typeface="Average"/>
                          <a:cs typeface="Average"/>
                          <a:sym typeface="Average"/>
                        </a:rPr>
                        <a:t>ColorMap Color</a:t>
                      </a:r>
                      <a:endParaRPr>
                        <a:solidFill>
                          <a:schemeClr val="dk1"/>
                        </a:solidFill>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10505"/>
                    </a:solidFill>
                  </a:tcPr>
                </a:tc>
                <a:tc>
                  <a:txBody>
                    <a:bodyPr/>
                    <a:lstStyle/>
                    <a:p>
                      <a:pPr marL="0" lvl="0" indent="0" algn="ctr" rtl="0">
                        <a:spcBef>
                          <a:spcPts val="0"/>
                        </a:spcBef>
                        <a:spcAft>
                          <a:spcPts val="0"/>
                        </a:spcAft>
                        <a:buNone/>
                      </a:pPr>
                      <a:r>
                        <a:rPr lang="en">
                          <a:solidFill>
                            <a:schemeClr val="dk1"/>
                          </a:solidFill>
                          <a:latin typeface="Average"/>
                          <a:ea typeface="Average"/>
                          <a:cs typeface="Average"/>
                          <a:sym typeface="Average"/>
                        </a:rPr>
                        <a:t>Numerical Label</a:t>
                      </a:r>
                      <a:endParaRPr>
                        <a:solidFill>
                          <a:schemeClr val="dk1"/>
                        </a:solidFill>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10505"/>
                    </a:solidFill>
                  </a:tcPr>
                </a:tc>
                <a:extLst>
                  <a:ext uri="{0D108BD9-81ED-4DB2-BD59-A6C34878D82A}">
                    <a16:rowId xmlns:a16="http://schemas.microsoft.com/office/drawing/2014/main" val="10000"/>
                  </a:ext>
                </a:extLst>
              </a:tr>
              <a:tr h="527150">
                <a:tc>
                  <a:txBody>
                    <a:bodyPr/>
                    <a:lstStyle/>
                    <a:p>
                      <a:pPr marL="0" lvl="0" indent="0" algn="ctr" rtl="0">
                        <a:spcBef>
                          <a:spcPts val="0"/>
                        </a:spcBef>
                        <a:spcAft>
                          <a:spcPts val="0"/>
                        </a:spcAft>
                        <a:buNone/>
                      </a:pPr>
                      <a:r>
                        <a:rPr lang="en">
                          <a:latin typeface="Average"/>
                          <a:ea typeface="Average"/>
                          <a:cs typeface="Average"/>
                          <a:sym typeface="Average"/>
                        </a:rPr>
                        <a:t>Blood (Contrast Agent)</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650 to 985</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Red</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1</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22100">
                <a:tc>
                  <a:txBody>
                    <a:bodyPr/>
                    <a:lstStyle/>
                    <a:p>
                      <a:pPr marL="0" lvl="0" indent="0" algn="ctr" rtl="0">
                        <a:spcBef>
                          <a:spcPts val="0"/>
                        </a:spcBef>
                        <a:spcAft>
                          <a:spcPts val="0"/>
                        </a:spcAft>
                        <a:buNone/>
                      </a:pPr>
                      <a:r>
                        <a:rPr lang="en">
                          <a:latin typeface="Average"/>
                          <a:ea typeface="Average"/>
                          <a:cs typeface="Average"/>
                          <a:sym typeface="Average"/>
                        </a:rPr>
                        <a:t>Vessel Lining</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277 to 600</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Blue</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2</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22100">
                <a:tc>
                  <a:txBody>
                    <a:bodyPr/>
                    <a:lstStyle/>
                    <a:p>
                      <a:pPr marL="0" lvl="0" indent="0" algn="ctr" rtl="0">
                        <a:spcBef>
                          <a:spcPts val="0"/>
                        </a:spcBef>
                        <a:spcAft>
                          <a:spcPts val="0"/>
                        </a:spcAft>
                        <a:buNone/>
                      </a:pPr>
                      <a:r>
                        <a:rPr lang="en">
                          <a:latin typeface="Average"/>
                          <a:ea typeface="Average"/>
                          <a:cs typeface="Average"/>
                          <a:sym typeface="Average"/>
                        </a:rPr>
                        <a:t>Myocardium</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-70 to 10</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Yellow</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3</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522100">
                <a:tc>
                  <a:txBody>
                    <a:bodyPr/>
                    <a:lstStyle/>
                    <a:p>
                      <a:pPr marL="0" lvl="0" indent="0" algn="ctr" rtl="0">
                        <a:spcBef>
                          <a:spcPts val="0"/>
                        </a:spcBef>
                        <a:spcAft>
                          <a:spcPts val="0"/>
                        </a:spcAft>
                        <a:buNone/>
                      </a:pPr>
                      <a:r>
                        <a:rPr lang="en">
                          <a:latin typeface="Average"/>
                          <a:ea typeface="Average"/>
                          <a:cs typeface="Average"/>
                          <a:sym typeface="Average"/>
                        </a:rPr>
                        <a:t>Epicardial Fat</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-148 to -70</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Purple</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4</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22100">
                <a:tc>
                  <a:txBody>
                    <a:bodyPr/>
                    <a:lstStyle/>
                    <a:p>
                      <a:pPr marL="0" lvl="0" indent="0" algn="ctr" rtl="0">
                        <a:spcBef>
                          <a:spcPts val="0"/>
                        </a:spcBef>
                        <a:spcAft>
                          <a:spcPts val="0"/>
                        </a:spcAft>
                        <a:buNone/>
                      </a:pPr>
                      <a:r>
                        <a:rPr lang="en">
                          <a:latin typeface="Average"/>
                          <a:ea typeface="Average"/>
                          <a:cs typeface="Average"/>
                          <a:sym typeface="Average"/>
                        </a:rPr>
                        <a:t>Calcium</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1000+</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Green</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latin typeface="Average"/>
                          <a:ea typeface="Average"/>
                          <a:cs typeface="Average"/>
                          <a:sym typeface="Average"/>
                        </a:rPr>
                        <a:t>5</a:t>
                      </a:r>
                      <a:endParaRPr>
                        <a:latin typeface="Average"/>
                        <a:ea typeface="Average"/>
                        <a:cs typeface="Average"/>
                        <a:sym typeface="Averag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39"/>
        <p:cNvGrpSpPr/>
        <p:nvPr/>
      </p:nvGrpSpPr>
      <p:grpSpPr>
        <a:xfrm>
          <a:off x="0" y="0"/>
          <a:ext cx="0" cy="0"/>
          <a:chOff x="0" y="0"/>
          <a:chExt cx="0" cy="0"/>
        </a:xfrm>
      </p:grpSpPr>
      <p:sp>
        <p:nvSpPr>
          <p:cNvPr id="340" name="Google Shape;340;p3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solidFill>
                  <a:srgbClr val="C10505"/>
                </a:solidFill>
              </a:rPr>
              <a:t>Red</a:t>
            </a:r>
            <a:r>
              <a:rPr lang="en" sz="2400">
                <a:solidFill>
                  <a:srgbClr val="000000"/>
                </a:solidFill>
              </a:rPr>
              <a:t> - Blood (Contrast Agent)</a:t>
            </a:r>
            <a:endParaRPr sz="2400">
              <a:solidFill>
                <a:srgbClr val="000000"/>
              </a:solidFill>
            </a:endParaRPr>
          </a:p>
          <a:p>
            <a:pPr marL="0" lvl="0" indent="0" algn="l" rtl="0">
              <a:lnSpc>
                <a:spcPct val="100000"/>
              </a:lnSpc>
              <a:spcBef>
                <a:spcPts val="0"/>
              </a:spcBef>
              <a:spcAft>
                <a:spcPts val="0"/>
              </a:spcAft>
              <a:buNone/>
            </a:pPr>
            <a:endParaRPr sz="2400">
              <a:solidFill>
                <a:srgbClr val="000000"/>
              </a:solidFill>
            </a:endParaRPr>
          </a:p>
          <a:p>
            <a:pPr marL="0" lvl="0" indent="0" algn="l" rtl="0">
              <a:lnSpc>
                <a:spcPct val="100000"/>
              </a:lnSpc>
              <a:spcBef>
                <a:spcPts val="0"/>
              </a:spcBef>
              <a:spcAft>
                <a:spcPts val="0"/>
              </a:spcAft>
              <a:buNone/>
            </a:pPr>
            <a:r>
              <a:rPr lang="en" sz="2400">
                <a:solidFill>
                  <a:srgbClr val="0000FF"/>
                </a:solidFill>
              </a:rPr>
              <a:t>Blue</a:t>
            </a:r>
            <a:r>
              <a:rPr lang="en" sz="2400">
                <a:solidFill>
                  <a:srgbClr val="000000"/>
                </a:solidFill>
              </a:rPr>
              <a:t> - Vessel Lining</a:t>
            </a:r>
            <a:endParaRPr sz="2400">
              <a:solidFill>
                <a:srgbClr val="000000"/>
              </a:solidFill>
            </a:endParaRPr>
          </a:p>
          <a:p>
            <a:pPr marL="0" lvl="0" indent="0" algn="l" rtl="0">
              <a:lnSpc>
                <a:spcPct val="100000"/>
              </a:lnSpc>
              <a:spcBef>
                <a:spcPts val="0"/>
              </a:spcBef>
              <a:spcAft>
                <a:spcPts val="0"/>
              </a:spcAft>
              <a:buNone/>
            </a:pPr>
            <a:endParaRPr sz="2400">
              <a:solidFill>
                <a:srgbClr val="000000"/>
              </a:solidFill>
            </a:endParaRPr>
          </a:p>
          <a:p>
            <a:pPr marL="0" lvl="0" indent="0" algn="l" rtl="0">
              <a:lnSpc>
                <a:spcPct val="100000"/>
              </a:lnSpc>
              <a:spcBef>
                <a:spcPts val="0"/>
              </a:spcBef>
              <a:spcAft>
                <a:spcPts val="0"/>
              </a:spcAft>
              <a:buNone/>
            </a:pPr>
            <a:r>
              <a:rPr lang="en" sz="2400">
                <a:solidFill>
                  <a:srgbClr val="FFFF00"/>
                </a:solidFill>
              </a:rPr>
              <a:t>Yellow</a:t>
            </a:r>
            <a:r>
              <a:rPr lang="en" sz="2400">
                <a:solidFill>
                  <a:srgbClr val="000000"/>
                </a:solidFill>
              </a:rPr>
              <a:t> - Myocardium</a:t>
            </a:r>
            <a:endParaRPr sz="2400">
              <a:solidFill>
                <a:srgbClr val="000000"/>
              </a:solidFill>
            </a:endParaRPr>
          </a:p>
          <a:p>
            <a:pPr marL="0" lvl="0" indent="0" algn="l" rtl="0">
              <a:lnSpc>
                <a:spcPct val="100000"/>
              </a:lnSpc>
              <a:spcBef>
                <a:spcPts val="0"/>
              </a:spcBef>
              <a:spcAft>
                <a:spcPts val="0"/>
              </a:spcAft>
              <a:buNone/>
            </a:pPr>
            <a:endParaRPr sz="2400">
              <a:solidFill>
                <a:srgbClr val="000000"/>
              </a:solidFill>
            </a:endParaRPr>
          </a:p>
          <a:p>
            <a:pPr marL="0" lvl="0" indent="0" algn="l" rtl="0">
              <a:lnSpc>
                <a:spcPct val="100000"/>
              </a:lnSpc>
              <a:spcBef>
                <a:spcPts val="0"/>
              </a:spcBef>
              <a:spcAft>
                <a:spcPts val="0"/>
              </a:spcAft>
              <a:buNone/>
            </a:pPr>
            <a:r>
              <a:rPr lang="en" sz="2400">
                <a:solidFill>
                  <a:srgbClr val="9900FF"/>
                </a:solidFill>
              </a:rPr>
              <a:t>Purple</a:t>
            </a:r>
            <a:r>
              <a:rPr lang="en" sz="2400">
                <a:solidFill>
                  <a:srgbClr val="000000"/>
                </a:solidFill>
              </a:rPr>
              <a:t> - Epicardial Fat</a:t>
            </a:r>
            <a:endParaRPr sz="2400">
              <a:solidFill>
                <a:srgbClr val="000000"/>
              </a:solidFill>
            </a:endParaRPr>
          </a:p>
          <a:p>
            <a:pPr marL="0" lvl="0" indent="0" algn="l" rtl="0">
              <a:lnSpc>
                <a:spcPct val="100000"/>
              </a:lnSpc>
              <a:spcBef>
                <a:spcPts val="0"/>
              </a:spcBef>
              <a:spcAft>
                <a:spcPts val="0"/>
              </a:spcAft>
              <a:buNone/>
            </a:pPr>
            <a:endParaRPr sz="2400">
              <a:solidFill>
                <a:srgbClr val="000000"/>
              </a:solidFill>
            </a:endParaRPr>
          </a:p>
          <a:p>
            <a:pPr marL="0" lvl="0" indent="0" algn="l" rtl="0">
              <a:lnSpc>
                <a:spcPct val="100000"/>
              </a:lnSpc>
              <a:spcBef>
                <a:spcPts val="0"/>
              </a:spcBef>
              <a:spcAft>
                <a:spcPts val="0"/>
              </a:spcAft>
              <a:buNone/>
            </a:pPr>
            <a:r>
              <a:rPr lang="en" sz="2400">
                <a:solidFill>
                  <a:srgbClr val="00FF00"/>
                </a:solidFill>
              </a:rPr>
              <a:t>Green</a:t>
            </a:r>
            <a:r>
              <a:rPr lang="en" sz="2400">
                <a:solidFill>
                  <a:srgbClr val="000000"/>
                </a:solidFill>
              </a:rPr>
              <a:t> - Calcium</a:t>
            </a:r>
            <a:endParaRPr sz="2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p:txBody>
      </p:sp>
      <p:sp>
        <p:nvSpPr>
          <p:cNvPr id="341" name="Google Shape;341;p31"/>
          <p:cNvSpPr/>
          <p:nvPr/>
        </p:nvSpPr>
        <p:spPr>
          <a:xfrm>
            <a:off x="10650" y="233878"/>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5400000" flipH="1">
            <a:off x="6900" y="530526"/>
            <a:ext cx="7170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43" name="Google Shape;343;p31"/>
          <p:cNvSpPr/>
          <p:nvPr/>
        </p:nvSpPr>
        <p:spPr>
          <a:xfrm rot="5400000">
            <a:off x="8480300" y="281275"/>
            <a:ext cx="71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44" name="Google Shape;344;p31"/>
          <p:cNvSpPr txBox="1">
            <a:spLocks noGrp="1"/>
          </p:cNvSpPr>
          <p:nvPr>
            <p:ph type="title"/>
          </p:nvPr>
        </p:nvSpPr>
        <p:spPr>
          <a:xfrm>
            <a:off x="605625" y="354475"/>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Tissue Characterization (ColorMap) </a:t>
            </a:r>
            <a:endParaRPr b="1">
              <a:solidFill>
                <a:srgbClr val="990000"/>
              </a:solidFill>
            </a:endParaRPr>
          </a:p>
        </p:txBody>
      </p:sp>
      <p:pic>
        <p:nvPicPr>
          <p:cNvPr id="345" name="Google Shape;345;p31"/>
          <p:cNvPicPr preferRelativeResize="0"/>
          <p:nvPr/>
        </p:nvPicPr>
        <p:blipFill>
          <a:blip r:embed="rId3">
            <a:alphaModFix/>
          </a:blip>
          <a:stretch>
            <a:fillRect/>
          </a:stretch>
        </p:blipFill>
        <p:spPr>
          <a:xfrm>
            <a:off x="6716250" y="1152475"/>
            <a:ext cx="2111825" cy="3362900"/>
          </a:xfrm>
          <a:prstGeom prst="rect">
            <a:avLst/>
          </a:prstGeom>
          <a:noFill/>
          <a:ln>
            <a:noFill/>
          </a:ln>
        </p:spPr>
      </p:pic>
      <p:pic>
        <p:nvPicPr>
          <p:cNvPr id="346" name="Google Shape;346;p31"/>
          <p:cNvPicPr preferRelativeResize="0"/>
          <p:nvPr/>
        </p:nvPicPr>
        <p:blipFill>
          <a:blip r:embed="rId4">
            <a:alphaModFix/>
          </a:blip>
          <a:stretch>
            <a:fillRect/>
          </a:stretch>
        </p:blipFill>
        <p:spPr>
          <a:xfrm>
            <a:off x="4393600" y="1149113"/>
            <a:ext cx="2009775" cy="3369612"/>
          </a:xfrm>
          <a:prstGeom prst="rect">
            <a:avLst/>
          </a:prstGeom>
          <a:noFill/>
          <a:ln>
            <a:noFill/>
          </a:ln>
        </p:spPr>
      </p:pic>
      <p:sp>
        <p:nvSpPr>
          <p:cNvPr id="347" name="Google Shape;347;p31"/>
          <p:cNvSpPr txBox="1"/>
          <p:nvPr/>
        </p:nvSpPr>
        <p:spPr>
          <a:xfrm>
            <a:off x="4393625" y="4423525"/>
            <a:ext cx="2009700" cy="3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Average"/>
                <a:ea typeface="Average"/>
                <a:cs typeface="Average"/>
                <a:sym typeface="Average"/>
              </a:rPr>
              <a:t>Linearized Vessel With Gray ColorMap</a:t>
            </a:r>
            <a:endParaRPr sz="1200">
              <a:latin typeface="Average"/>
              <a:ea typeface="Average"/>
              <a:cs typeface="Average"/>
              <a:sym typeface="Average"/>
            </a:endParaRPr>
          </a:p>
        </p:txBody>
      </p:sp>
      <p:sp>
        <p:nvSpPr>
          <p:cNvPr id="348" name="Google Shape;348;p31"/>
          <p:cNvSpPr txBox="1"/>
          <p:nvPr/>
        </p:nvSpPr>
        <p:spPr>
          <a:xfrm>
            <a:off x="6403375" y="4423525"/>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Average"/>
                <a:ea typeface="Average"/>
                <a:cs typeface="Average"/>
                <a:sym typeface="Average"/>
              </a:rPr>
              <a:t>Linearized Vessel With Custom </a:t>
            </a:r>
            <a:endParaRPr sz="1200">
              <a:latin typeface="Average"/>
              <a:ea typeface="Average"/>
              <a:cs typeface="Average"/>
              <a:sym typeface="Average"/>
            </a:endParaRPr>
          </a:p>
          <a:p>
            <a:pPr marL="0" lvl="0" indent="0" algn="ctr" rtl="0">
              <a:spcBef>
                <a:spcPts val="0"/>
              </a:spcBef>
              <a:spcAft>
                <a:spcPts val="0"/>
              </a:spcAft>
              <a:buNone/>
            </a:pPr>
            <a:r>
              <a:rPr lang="en" sz="1200">
                <a:latin typeface="Average"/>
                <a:ea typeface="Average"/>
                <a:cs typeface="Average"/>
                <a:sym typeface="Average"/>
              </a:rPr>
              <a:t>ColorMap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67"/>
        <p:cNvGrpSpPr/>
        <p:nvPr/>
      </p:nvGrpSpPr>
      <p:grpSpPr>
        <a:xfrm>
          <a:off x="0" y="0"/>
          <a:ext cx="0" cy="0"/>
          <a:chOff x="0" y="0"/>
          <a:chExt cx="0" cy="0"/>
        </a:xfrm>
      </p:grpSpPr>
      <p:sp>
        <p:nvSpPr>
          <p:cNvPr id="68" name="Google Shape;68;p14"/>
          <p:cNvSpPr/>
          <p:nvPr/>
        </p:nvSpPr>
        <p:spPr>
          <a:xfrm>
            <a:off x="80375" y="744025"/>
            <a:ext cx="88887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title"/>
          </p:nvPr>
        </p:nvSpPr>
        <p:spPr>
          <a:xfrm>
            <a:off x="311700" y="171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0000"/>
                </a:solidFill>
              </a:rPr>
              <a:t>Background: </a:t>
            </a:r>
            <a:r>
              <a:rPr lang="en">
                <a:solidFill>
                  <a:srgbClr val="C10505"/>
                </a:solidFill>
              </a:rPr>
              <a:t>Atherosclerosis Disease </a:t>
            </a:r>
            <a:endParaRPr sz="1200">
              <a:solidFill>
                <a:srgbClr val="C10505"/>
              </a:solidFill>
              <a:latin typeface="Average"/>
              <a:ea typeface="Average"/>
              <a:cs typeface="Average"/>
              <a:sym typeface="Average"/>
            </a:endParaRPr>
          </a:p>
          <a:p>
            <a:pPr marL="0" lvl="0" indent="0" algn="ctr" rtl="0">
              <a:spcBef>
                <a:spcPts val="0"/>
              </a:spcBef>
              <a:spcAft>
                <a:spcPts val="0"/>
              </a:spcAft>
              <a:buNone/>
            </a:pPr>
            <a:r>
              <a:rPr lang="en" b="1">
                <a:solidFill>
                  <a:srgbClr val="990000"/>
                </a:solidFill>
              </a:rPr>
              <a:t> </a:t>
            </a:r>
            <a:endParaRPr b="1">
              <a:solidFill>
                <a:srgbClr val="990000"/>
              </a:solidFill>
            </a:endParaRPr>
          </a:p>
        </p:txBody>
      </p:sp>
      <p:sp>
        <p:nvSpPr>
          <p:cNvPr id="70" name="Google Shape;70;p14"/>
          <p:cNvSpPr txBox="1">
            <a:spLocks noGrp="1"/>
          </p:cNvSpPr>
          <p:nvPr>
            <p:ph type="body" idx="1"/>
          </p:nvPr>
        </p:nvSpPr>
        <p:spPr>
          <a:xfrm>
            <a:off x="5228525" y="1551700"/>
            <a:ext cx="3603900" cy="1951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200">
              <a:solidFill>
                <a:srgbClr val="C10505"/>
              </a:solidFill>
            </a:endParaRPr>
          </a:p>
          <a:p>
            <a:pPr marL="457200" lvl="0" indent="-317500" algn="just" rtl="0">
              <a:lnSpc>
                <a:spcPct val="100000"/>
              </a:lnSpc>
              <a:spcBef>
                <a:spcPts val="0"/>
              </a:spcBef>
              <a:spcAft>
                <a:spcPts val="0"/>
              </a:spcAft>
              <a:buClr>
                <a:srgbClr val="000000"/>
              </a:buClr>
              <a:buSzPts val="1400"/>
              <a:buChar char="●"/>
            </a:pPr>
            <a:r>
              <a:rPr lang="en" sz="1400">
                <a:solidFill>
                  <a:srgbClr val="000000"/>
                </a:solidFill>
              </a:rPr>
              <a:t>Results from plaque build-up in the coronary arteries of the heart. </a:t>
            </a:r>
            <a:endParaRPr sz="1400">
              <a:solidFill>
                <a:srgbClr val="000000"/>
              </a:solidFill>
            </a:endParaRPr>
          </a:p>
          <a:p>
            <a:pPr marL="457200" lvl="0" indent="-317500" algn="just" rtl="0">
              <a:lnSpc>
                <a:spcPct val="100000"/>
              </a:lnSpc>
              <a:spcBef>
                <a:spcPts val="0"/>
              </a:spcBef>
              <a:spcAft>
                <a:spcPts val="0"/>
              </a:spcAft>
              <a:buClr>
                <a:srgbClr val="000000"/>
              </a:buClr>
              <a:buSzPts val="1400"/>
              <a:buChar char="●"/>
            </a:pPr>
            <a:r>
              <a:rPr lang="en" sz="1400">
                <a:solidFill>
                  <a:srgbClr val="000000"/>
                </a:solidFill>
              </a:rPr>
              <a:t>9.2 Million people/year are affected. </a:t>
            </a:r>
            <a:endParaRPr sz="1400">
              <a:solidFill>
                <a:srgbClr val="000000"/>
              </a:solidFill>
            </a:endParaRPr>
          </a:p>
          <a:p>
            <a:pPr marL="457200" lvl="0" indent="-317500" algn="just" rtl="0">
              <a:lnSpc>
                <a:spcPct val="100000"/>
              </a:lnSpc>
              <a:spcBef>
                <a:spcPts val="0"/>
              </a:spcBef>
              <a:spcAft>
                <a:spcPts val="0"/>
              </a:spcAft>
              <a:buClr>
                <a:srgbClr val="000000"/>
              </a:buClr>
              <a:buSzPts val="1400"/>
              <a:buChar char="●"/>
            </a:pPr>
            <a:r>
              <a:rPr lang="en" sz="1400">
                <a:solidFill>
                  <a:srgbClr val="000000"/>
                </a:solidFill>
              </a:rPr>
              <a:t>Easy to diagnose lesion types are:</a:t>
            </a:r>
            <a:endParaRPr sz="1400">
              <a:solidFill>
                <a:srgbClr val="000000"/>
              </a:solidFill>
            </a:endParaRPr>
          </a:p>
          <a:p>
            <a:pPr marL="914400" lvl="1" indent="-317500" algn="just" rtl="0">
              <a:lnSpc>
                <a:spcPct val="100000"/>
              </a:lnSpc>
              <a:spcBef>
                <a:spcPts val="0"/>
              </a:spcBef>
              <a:spcAft>
                <a:spcPts val="0"/>
              </a:spcAft>
              <a:buClr>
                <a:srgbClr val="000000"/>
              </a:buClr>
              <a:buSzPts val="1400"/>
              <a:buChar char="○"/>
            </a:pPr>
            <a:r>
              <a:rPr lang="en">
                <a:solidFill>
                  <a:srgbClr val="000000"/>
                </a:solidFill>
              </a:rPr>
              <a:t>-fat</a:t>
            </a:r>
            <a:endParaRPr>
              <a:solidFill>
                <a:srgbClr val="000000"/>
              </a:solidFill>
            </a:endParaRPr>
          </a:p>
          <a:p>
            <a:pPr marL="914400" lvl="1" indent="-317500" algn="just" rtl="0">
              <a:lnSpc>
                <a:spcPct val="100000"/>
              </a:lnSpc>
              <a:spcBef>
                <a:spcPts val="0"/>
              </a:spcBef>
              <a:spcAft>
                <a:spcPts val="0"/>
              </a:spcAft>
              <a:buClr>
                <a:srgbClr val="000000"/>
              </a:buClr>
              <a:buSzPts val="1400"/>
              <a:buChar char="○"/>
            </a:pPr>
            <a:r>
              <a:rPr lang="en">
                <a:solidFill>
                  <a:srgbClr val="000000"/>
                </a:solidFill>
              </a:rPr>
              <a:t>-calcified</a:t>
            </a:r>
            <a:endParaRPr>
              <a:solidFill>
                <a:srgbClr val="000000"/>
              </a:solidFill>
            </a:endParaRPr>
          </a:p>
          <a:p>
            <a:pPr marL="914400" lvl="1" indent="-317500" algn="just" rtl="0">
              <a:lnSpc>
                <a:spcPct val="100000"/>
              </a:lnSpc>
              <a:spcBef>
                <a:spcPts val="0"/>
              </a:spcBef>
              <a:spcAft>
                <a:spcPts val="0"/>
              </a:spcAft>
              <a:buClr>
                <a:srgbClr val="000000"/>
              </a:buClr>
              <a:buSzPts val="1400"/>
              <a:buChar char="○"/>
            </a:pPr>
            <a:r>
              <a:rPr lang="en">
                <a:solidFill>
                  <a:srgbClr val="000000"/>
                </a:solidFill>
              </a:rPr>
              <a:t>-thrombotic </a:t>
            </a:r>
            <a:endParaRPr>
              <a:solidFill>
                <a:srgbClr val="000000"/>
              </a:solidFill>
            </a:endParaRPr>
          </a:p>
          <a:p>
            <a:pPr marL="0" lvl="0" indent="0" algn="just" rtl="0">
              <a:lnSpc>
                <a:spcPct val="100000"/>
              </a:lnSpc>
              <a:spcBef>
                <a:spcPts val="1600"/>
              </a:spcBef>
              <a:spcAft>
                <a:spcPts val="1600"/>
              </a:spcAft>
              <a:buNone/>
            </a:pPr>
            <a:endParaRPr sz="1200">
              <a:solidFill>
                <a:srgbClr val="000000"/>
              </a:solidFill>
            </a:endParaRPr>
          </a:p>
        </p:txBody>
      </p:sp>
      <p:pic>
        <p:nvPicPr>
          <p:cNvPr id="71" name="Google Shape;71;p14"/>
          <p:cNvPicPr preferRelativeResize="0"/>
          <p:nvPr/>
        </p:nvPicPr>
        <p:blipFill>
          <a:blip r:embed="rId3">
            <a:alphaModFix/>
          </a:blip>
          <a:stretch>
            <a:fillRect/>
          </a:stretch>
        </p:blipFill>
        <p:spPr>
          <a:xfrm>
            <a:off x="1528075" y="818450"/>
            <a:ext cx="4267200" cy="3791361"/>
          </a:xfrm>
          <a:prstGeom prst="rect">
            <a:avLst/>
          </a:prstGeom>
          <a:noFill/>
          <a:ln>
            <a:noFill/>
          </a:ln>
        </p:spPr>
      </p:pic>
      <p:sp>
        <p:nvSpPr>
          <p:cNvPr id="72" name="Google Shape;72;p14"/>
          <p:cNvSpPr txBox="1">
            <a:spLocks noGrp="1"/>
          </p:cNvSpPr>
          <p:nvPr>
            <p:ph type="body" idx="1"/>
          </p:nvPr>
        </p:nvSpPr>
        <p:spPr>
          <a:xfrm>
            <a:off x="80375" y="2044150"/>
            <a:ext cx="1513800" cy="572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200">
                <a:solidFill>
                  <a:srgbClr val="000000"/>
                </a:solidFill>
                <a:latin typeface="Oswald"/>
                <a:ea typeface="Oswald"/>
                <a:cs typeface="Oswald"/>
                <a:sym typeface="Oswald"/>
              </a:rPr>
              <a:t>Clinically silent</a:t>
            </a:r>
            <a:endParaRPr sz="1200">
              <a:solidFill>
                <a:srgbClr val="000000"/>
              </a:solidFill>
              <a:latin typeface="Oswald"/>
              <a:ea typeface="Oswald"/>
              <a:cs typeface="Oswald"/>
              <a:sym typeface="Oswald"/>
            </a:endParaRPr>
          </a:p>
        </p:txBody>
      </p:sp>
      <p:sp>
        <p:nvSpPr>
          <p:cNvPr id="73" name="Google Shape;73;p14"/>
          <p:cNvSpPr txBox="1">
            <a:spLocks noGrp="1"/>
          </p:cNvSpPr>
          <p:nvPr>
            <p:ph type="body" idx="1"/>
          </p:nvPr>
        </p:nvSpPr>
        <p:spPr>
          <a:xfrm>
            <a:off x="158400" y="4160425"/>
            <a:ext cx="1513800" cy="572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 sz="1200">
                <a:solidFill>
                  <a:srgbClr val="000000"/>
                </a:solidFill>
                <a:latin typeface="Oswald"/>
                <a:ea typeface="Oswald"/>
                <a:cs typeface="Oswald"/>
                <a:sym typeface="Oswald"/>
              </a:rPr>
              <a:t>Clinically silent or overt </a:t>
            </a:r>
            <a:endParaRPr sz="1200">
              <a:solidFill>
                <a:srgbClr val="000000"/>
              </a:solidFill>
              <a:latin typeface="Oswald"/>
              <a:ea typeface="Oswald"/>
              <a:cs typeface="Oswald"/>
              <a:sym typeface="Oswald"/>
            </a:endParaRPr>
          </a:p>
        </p:txBody>
      </p:sp>
      <p:sp>
        <p:nvSpPr>
          <p:cNvPr id="74" name="Google Shape;74;p14"/>
          <p:cNvSpPr txBox="1">
            <a:spLocks noGrp="1"/>
          </p:cNvSpPr>
          <p:nvPr>
            <p:ph type="body" idx="1"/>
          </p:nvPr>
        </p:nvSpPr>
        <p:spPr>
          <a:xfrm>
            <a:off x="2526925" y="1746600"/>
            <a:ext cx="15138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rgbClr val="000000"/>
                </a:solidFill>
              </a:rPr>
              <a:t>Thickenning</a:t>
            </a:r>
            <a:endParaRPr sz="1000">
              <a:solidFill>
                <a:srgbClr val="000000"/>
              </a:solidFill>
            </a:endParaRPr>
          </a:p>
          <a:p>
            <a:pPr marL="0" lvl="0" indent="0" algn="ctr" rtl="0">
              <a:lnSpc>
                <a:spcPct val="100000"/>
              </a:lnSpc>
              <a:spcBef>
                <a:spcPts val="0"/>
              </a:spcBef>
              <a:spcAft>
                <a:spcPts val="0"/>
              </a:spcAft>
              <a:buNone/>
            </a:pPr>
            <a:r>
              <a:rPr lang="en" sz="1000">
                <a:solidFill>
                  <a:srgbClr val="000000"/>
                </a:solidFill>
              </a:rPr>
              <a:t>(smooth muscle)</a:t>
            </a:r>
            <a:endParaRPr sz="1000">
              <a:solidFill>
                <a:srgbClr val="000000"/>
              </a:solidFill>
            </a:endParaRPr>
          </a:p>
        </p:txBody>
      </p:sp>
      <p:sp>
        <p:nvSpPr>
          <p:cNvPr id="75" name="Google Shape;75;p14"/>
          <p:cNvSpPr txBox="1">
            <a:spLocks noGrp="1"/>
          </p:cNvSpPr>
          <p:nvPr>
            <p:ph type="body" idx="1"/>
          </p:nvPr>
        </p:nvSpPr>
        <p:spPr>
          <a:xfrm>
            <a:off x="3714725" y="1799600"/>
            <a:ext cx="1513800" cy="328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rgbClr val="000000"/>
                </a:solidFill>
              </a:rPr>
              <a:t>Macrophages</a:t>
            </a:r>
            <a:endParaRPr sz="1000">
              <a:solidFill>
                <a:srgbClr val="000000"/>
              </a:solidFill>
            </a:endParaRPr>
          </a:p>
        </p:txBody>
      </p:sp>
      <p:sp>
        <p:nvSpPr>
          <p:cNvPr id="76" name="Google Shape;76;p14"/>
          <p:cNvSpPr txBox="1">
            <a:spLocks noGrp="1"/>
          </p:cNvSpPr>
          <p:nvPr>
            <p:ph type="body" idx="1"/>
          </p:nvPr>
        </p:nvSpPr>
        <p:spPr>
          <a:xfrm>
            <a:off x="2432475" y="3291000"/>
            <a:ext cx="1513800" cy="328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rgbClr val="000000"/>
                </a:solidFill>
              </a:rPr>
              <a:t>Lipid pools</a:t>
            </a:r>
            <a:endParaRPr sz="1000">
              <a:solidFill>
                <a:srgbClr val="000000"/>
              </a:solidFill>
            </a:endParaRPr>
          </a:p>
        </p:txBody>
      </p:sp>
      <p:sp>
        <p:nvSpPr>
          <p:cNvPr id="77" name="Google Shape;77;p14"/>
          <p:cNvSpPr txBox="1">
            <a:spLocks noGrp="1"/>
          </p:cNvSpPr>
          <p:nvPr>
            <p:ph type="body" idx="1"/>
          </p:nvPr>
        </p:nvSpPr>
        <p:spPr>
          <a:xfrm>
            <a:off x="4040725" y="3291000"/>
            <a:ext cx="1513800" cy="32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Lipid core</a:t>
            </a:r>
            <a:endParaRPr sz="1000">
              <a:solidFill>
                <a:srgbClr val="000000"/>
              </a:solidFill>
            </a:endParaRPr>
          </a:p>
        </p:txBody>
      </p:sp>
      <p:sp>
        <p:nvSpPr>
          <p:cNvPr id="78" name="Google Shape;78;p14"/>
          <p:cNvSpPr txBox="1">
            <a:spLocks noGrp="1"/>
          </p:cNvSpPr>
          <p:nvPr>
            <p:ph type="body" idx="1"/>
          </p:nvPr>
        </p:nvSpPr>
        <p:spPr>
          <a:xfrm>
            <a:off x="2072300" y="4527425"/>
            <a:ext cx="1434900" cy="32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Lipid core (Fibroatheroma)</a:t>
            </a:r>
            <a:endParaRPr sz="1000">
              <a:solidFill>
                <a:srgbClr val="000000"/>
              </a:solidFill>
            </a:endParaRPr>
          </a:p>
        </p:txBody>
      </p:sp>
      <p:pic>
        <p:nvPicPr>
          <p:cNvPr id="79" name="Google Shape;79;p14"/>
          <p:cNvPicPr preferRelativeResize="0"/>
          <p:nvPr/>
        </p:nvPicPr>
        <p:blipFill>
          <a:blip r:embed="rId4">
            <a:alphaModFix/>
          </a:blip>
          <a:stretch>
            <a:fillRect/>
          </a:stretch>
        </p:blipFill>
        <p:spPr>
          <a:xfrm>
            <a:off x="1847216" y="3904475"/>
            <a:ext cx="320860" cy="328500"/>
          </a:xfrm>
          <a:prstGeom prst="rect">
            <a:avLst/>
          </a:prstGeom>
          <a:noFill/>
          <a:ln>
            <a:noFill/>
          </a:ln>
        </p:spPr>
      </p:pic>
      <p:sp>
        <p:nvSpPr>
          <p:cNvPr id="80" name="Google Shape;80;p14"/>
          <p:cNvSpPr txBox="1">
            <a:spLocks noGrp="1"/>
          </p:cNvSpPr>
          <p:nvPr>
            <p:ph type="body" idx="1"/>
          </p:nvPr>
        </p:nvSpPr>
        <p:spPr>
          <a:xfrm>
            <a:off x="3507200" y="4591200"/>
            <a:ext cx="1434900" cy="32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Fibroatheroma + Calcium</a:t>
            </a:r>
            <a:endParaRPr sz="1000">
              <a:solidFill>
                <a:srgbClr val="000000"/>
              </a:solidFill>
            </a:endParaRPr>
          </a:p>
        </p:txBody>
      </p:sp>
      <p:sp>
        <p:nvSpPr>
          <p:cNvPr id="81" name="Google Shape;81;p14"/>
          <p:cNvSpPr txBox="1">
            <a:spLocks noGrp="1"/>
          </p:cNvSpPr>
          <p:nvPr>
            <p:ph type="body" idx="1"/>
          </p:nvPr>
        </p:nvSpPr>
        <p:spPr>
          <a:xfrm>
            <a:off x="4863825" y="4591200"/>
            <a:ext cx="1434900" cy="32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Fibroatheroma +</a:t>
            </a:r>
            <a:endParaRPr sz="1000">
              <a:solidFill>
                <a:srgbClr val="000000"/>
              </a:solidFill>
            </a:endParaRPr>
          </a:p>
          <a:p>
            <a:pPr marL="0" lvl="0" indent="0" algn="l" rtl="0">
              <a:lnSpc>
                <a:spcPct val="100000"/>
              </a:lnSpc>
              <a:spcBef>
                <a:spcPts val="0"/>
              </a:spcBef>
              <a:spcAft>
                <a:spcPts val="0"/>
              </a:spcAft>
              <a:buNone/>
            </a:pPr>
            <a:r>
              <a:rPr lang="en" sz="1000">
                <a:solidFill>
                  <a:srgbClr val="000000"/>
                </a:solidFill>
              </a:rPr>
              <a:t>Thrombosis</a:t>
            </a:r>
            <a:endParaRPr sz="1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52"/>
        <p:cNvGrpSpPr/>
        <p:nvPr/>
      </p:nvGrpSpPr>
      <p:grpSpPr>
        <a:xfrm>
          <a:off x="0" y="0"/>
          <a:ext cx="0" cy="0"/>
          <a:chOff x="0" y="0"/>
          <a:chExt cx="0" cy="0"/>
        </a:xfrm>
      </p:grpSpPr>
      <p:sp>
        <p:nvSpPr>
          <p:cNvPr id="353" name="Google Shape;353;p3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p:txBody>
      </p:sp>
      <p:sp>
        <p:nvSpPr>
          <p:cNvPr id="354" name="Google Shape;354;p32"/>
          <p:cNvSpPr/>
          <p:nvPr/>
        </p:nvSpPr>
        <p:spPr>
          <a:xfrm>
            <a:off x="10650" y="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rot="-5400000" flipH="1">
            <a:off x="-39050" y="281276"/>
            <a:ext cx="7170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56" name="Google Shape;356;p32"/>
          <p:cNvSpPr/>
          <p:nvPr/>
        </p:nvSpPr>
        <p:spPr>
          <a:xfrm rot="5400000">
            <a:off x="8480300" y="281275"/>
            <a:ext cx="71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57" name="Google Shape;357;p32"/>
          <p:cNvSpPr txBox="1">
            <a:spLocks noGrp="1"/>
          </p:cNvSpPr>
          <p:nvPr>
            <p:ph type="title"/>
          </p:nvPr>
        </p:nvSpPr>
        <p:spPr>
          <a:xfrm>
            <a:off x="620300" y="120600"/>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Tissue Characterization (Label) </a:t>
            </a:r>
            <a:endParaRPr b="1">
              <a:solidFill>
                <a:srgbClr val="990000"/>
              </a:solidFill>
            </a:endParaRPr>
          </a:p>
        </p:txBody>
      </p:sp>
      <p:pic>
        <p:nvPicPr>
          <p:cNvPr id="358" name="Google Shape;358;p32"/>
          <p:cNvPicPr preferRelativeResize="0"/>
          <p:nvPr/>
        </p:nvPicPr>
        <p:blipFill>
          <a:blip r:embed="rId3">
            <a:alphaModFix/>
          </a:blip>
          <a:stretch>
            <a:fillRect/>
          </a:stretch>
        </p:blipFill>
        <p:spPr>
          <a:xfrm>
            <a:off x="846038" y="819925"/>
            <a:ext cx="7668927" cy="432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62"/>
        <p:cNvGrpSpPr/>
        <p:nvPr/>
      </p:nvGrpSpPr>
      <p:grpSpPr>
        <a:xfrm>
          <a:off x="0" y="0"/>
          <a:ext cx="0" cy="0"/>
          <a:chOff x="0" y="0"/>
          <a:chExt cx="0" cy="0"/>
        </a:xfrm>
      </p:grpSpPr>
      <p:sp>
        <p:nvSpPr>
          <p:cNvPr id="363" name="Google Shape;363;p33"/>
          <p:cNvSpPr/>
          <p:nvPr/>
        </p:nvSpPr>
        <p:spPr>
          <a:xfrm>
            <a:off x="74400" y="1240000"/>
            <a:ext cx="8894700" cy="381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10650" y="233878"/>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5400000" flipH="1">
            <a:off x="6900" y="530526"/>
            <a:ext cx="7170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66" name="Google Shape;366;p33"/>
          <p:cNvSpPr/>
          <p:nvPr/>
        </p:nvSpPr>
        <p:spPr>
          <a:xfrm rot="5400000">
            <a:off x="8480300" y="281275"/>
            <a:ext cx="71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67" name="Google Shape;367;p33"/>
          <p:cNvSpPr txBox="1">
            <a:spLocks noGrp="1"/>
          </p:cNvSpPr>
          <p:nvPr>
            <p:ph type="title"/>
          </p:nvPr>
        </p:nvSpPr>
        <p:spPr>
          <a:xfrm>
            <a:off x="605625" y="354475"/>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Probability Distribution Analysis </a:t>
            </a:r>
            <a:endParaRPr b="1">
              <a:solidFill>
                <a:srgbClr val="990000"/>
              </a:solidFill>
            </a:endParaRPr>
          </a:p>
        </p:txBody>
      </p:sp>
      <p:pic>
        <p:nvPicPr>
          <p:cNvPr id="368" name="Google Shape;368;p33"/>
          <p:cNvPicPr preferRelativeResize="0"/>
          <p:nvPr/>
        </p:nvPicPr>
        <p:blipFill>
          <a:blip r:embed="rId3">
            <a:alphaModFix/>
          </a:blip>
          <a:stretch>
            <a:fillRect/>
          </a:stretch>
        </p:blipFill>
        <p:spPr>
          <a:xfrm>
            <a:off x="277050" y="1347400"/>
            <a:ext cx="3389175" cy="3082275"/>
          </a:xfrm>
          <a:prstGeom prst="rect">
            <a:avLst/>
          </a:prstGeom>
          <a:noFill/>
          <a:ln>
            <a:noFill/>
          </a:ln>
        </p:spPr>
      </p:pic>
      <p:pic>
        <p:nvPicPr>
          <p:cNvPr id="369" name="Google Shape;369;p33"/>
          <p:cNvPicPr preferRelativeResize="0"/>
          <p:nvPr/>
        </p:nvPicPr>
        <p:blipFill>
          <a:blip r:embed="rId4">
            <a:alphaModFix/>
          </a:blip>
          <a:stretch>
            <a:fillRect/>
          </a:stretch>
        </p:blipFill>
        <p:spPr>
          <a:xfrm>
            <a:off x="5033277" y="2117537"/>
            <a:ext cx="747435" cy="717001"/>
          </a:xfrm>
          <a:prstGeom prst="rect">
            <a:avLst/>
          </a:prstGeom>
          <a:noFill/>
          <a:ln>
            <a:noFill/>
          </a:ln>
        </p:spPr>
      </p:pic>
      <p:pic>
        <p:nvPicPr>
          <p:cNvPr id="370" name="Google Shape;370;p33"/>
          <p:cNvPicPr preferRelativeResize="0"/>
          <p:nvPr/>
        </p:nvPicPr>
        <p:blipFill>
          <a:blip r:embed="rId5">
            <a:alphaModFix/>
          </a:blip>
          <a:stretch>
            <a:fillRect/>
          </a:stretch>
        </p:blipFill>
        <p:spPr>
          <a:xfrm>
            <a:off x="5033275" y="3223825"/>
            <a:ext cx="620476" cy="868026"/>
          </a:xfrm>
          <a:prstGeom prst="rect">
            <a:avLst/>
          </a:prstGeom>
          <a:noFill/>
          <a:ln>
            <a:noFill/>
          </a:ln>
        </p:spPr>
      </p:pic>
      <p:sp>
        <p:nvSpPr>
          <p:cNvPr id="371" name="Google Shape;371;p33"/>
          <p:cNvSpPr/>
          <p:nvPr/>
        </p:nvSpPr>
        <p:spPr>
          <a:xfrm>
            <a:off x="605625" y="4459750"/>
            <a:ext cx="393300" cy="403800"/>
          </a:xfrm>
          <a:prstGeom prst="ellipse">
            <a:avLst/>
          </a:prstGeom>
          <a:solidFill>
            <a:srgbClr val="FFFFFF"/>
          </a:solidFill>
          <a:ln w="19050" cap="flat" cmpd="sng">
            <a:solidFill>
              <a:srgbClr val="C105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rage"/>
                <a:ea typeface="Average"/>
                <a:cs typeface="Average"/>
                <a:sym typeface="Average"/>
              </a:rPr>
              <a:t>1</a:t>
            </a:r>
            <a:endParaRPr>
              <a:latin typeface="Average"/>
              <a:ea typeface="Average"/>
              <a:cs typeface="Average"/>
              <a:sym typeface="Average"/>
            </a:endParaRPr>
          </a:p>
        </p:txBody>
      </p:sp>
      <p:sp>
        <p:nvSpPr>
          <p:cNvPr id="372" name="Google Shape;372;p33"/>
          <p:cNvSpPr/>
          <p:nvPr/>
        </p:nvSpPr>
        <p:spPr>
          <a:xfrm>
            <a:off x="2543375" y="4505875"/>
            <a:ext cx="393300" cy="403800"/>
          </a:xfrm>
          <a:prstGeom prst="ellipse">
            <a:avLst/>
          </a:prstGeom>
          <a:solidFill>
            <a:srgbClr val="FFFFFF"/>
          </a:solidFill>
          <a:ln w="19050" cap="flat" cmpd="sng">
            <a:solidFill>
              <a:srgbClr val="C105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rage"/>
                <a:ea typeface="Average"/>
                <a:cs typeface="Average"/>
                <a:sym typeface="Average"/>
              </a:rPr>
              <a:t>2</a:t>
            </a:r>
            <a:endParaRPr>
              <a:latin typeface="Average"/>
              <a:ea typeface="Average"/>
              <a:cs typeface="Average"/>
              <a:sym typeface="Average"/>
            </a:endParaRPr>
          </a:p>
        </p:txBody>
      </p:sp>
      <p:sp>
        <p:nvSpPr>
          <p:cNvPr id="373" name="Google Shape;373;p33"/>
          <p:cNvSpPr/>
          <p:nvPr/>
        </p:nvSpPr>
        <p:spPr>
          <a:xfrm>
            <a:off x="5033275" y="4514125"/>
            <a:ext cx="393300" cy="403800"/>
          </a:xfrm>
          <a:prstGeom prst="ellipse">
            <a:avLst/>
          </a:prstGeom>
          <a:solidFill>
            <a:srgbClr val="FFFFFF"/>
          </a:solidFill>
          <a:ln w="19050" cap="flat" cmpd="sng">
            <a:solidFill>
              <a:srgbClr val="C105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verage"/>
                <a:ea typeface="Average"/>
                <a:cs typeface="Average"/>
                <a:sym typeface="Average"/>
              </a:rPr>
              <a:t>3</a:t>
            </a:r>
            <a:endParaRPr>
              <a:latin typeface="Average"/>
              <a:ea typeface="Average"/>
              <a:cs typeface="Average"/>
              <a:sym typeface="Average"/>
            </a:endParaRPr>
          </a:p>
        </p:txBody>
      </p:sp>
      <p:sp>
        <p:nvSpPr>
          <p:cNvPr id="374" name="Google Shape;374;p33"/>
          <p:cNvSpPr txBox="1">
            <a:spLocks noGrp="1"/>
          </p:cNvSpPr>
          <p:nvPr>
            <p:ph type="body" idx="1"/>
          </p:nvPr>
        </p:nvSpPr>
        <p:spPr>
          <a:xfrm>
            <a:off x="1029575" y="4421425"/>
            <a:ext cx="1459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Pick slices of linearized vessel</a:t>
            </a:r>
            <a:endParaRPr sz="1000">
              <a:solidFill>
                <a:srgbClr val="000000"/>
              </a:solidFill>
            </a:endParaRPr>
          </a:p>
        </p:txBody>
      </p:sp>
      <p:sp>
        <p:nvSpPr>
          <p:cNvPr id="375" name="Google Shape;375;p33"/>
          <p:cNvSpPr txBox="1">
            <a:spLocks noGrp="1"/>
          </p:cNvSpPr>
          <p:nvPr>
            <p:ph type="body" idx="1"/>
          </p:nvPr>
        </p:nvSpPr>
        <p:spPr>
          <a:xfrm>
            <a:off x="2990975" y="4429675"/>
            <a:ext cx="2407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Identify vessel </a:t>
            </a:r>
            <a:endParaRPr sz="1000">
              <a:solidFill>
                <a:srgbClr val="000000"/>
              </a:solidFill>
            </a:endParaRPr>
          </a:p>
          <a:p>
            <a:pPr marL="0" lvl="0" indent="0" algn="l" rtl="0">
              <a:lnSpc>
                <a:spcPct val="100000"/>
              </a:lnSpc>
              <a:spcBef>
                <a:spcPts val="0"/>
              </a:spcBef>
              <a:spcAft>
                <a:spcPts val="0"/>
              </a:spcAft>
              <a:buNone/>
            </a:pPr>
            <a:r>
              <a:rPr lang="en" sz="1000">
                <a:solidFill>
                  <a:srgbClr val="000000"/>
                </a:solidFill>
              </a:rPr>
              <a:t> Identify tissue type outside vessel </a:t>
            </a:r>
            <a:endParaRPr sz="1000">
              <a:solidFill>
                <a:srgbClr val="000000"/>
              </a:solidFill>
            </a:endParaRPr>
          </a:p>
          <a:p>
            <a:pPr marL="0" lvl="0" indent="0" algn="l" rtl="0">
              <a:lnSpc>
                <a:spcPct val="100000"/>
              </a:lnSpc>
              <a:spcBef>
                <a:spcPts val="0"/>
              </a:spcBef>
              <a:spcAft>
                <a:spcPts val="0"/>
              </a:spcAft>
              <a:buNone/>
            </a:pPr>
            <a:r>
              <a:rPr lang="en" sz="1000">
                <a:solidFill>
                  <a:srgbClr val="000000"/>
                </a:solidFill>
              </a:rPr>
              <a:t>Identify Calcium </a:t>
            </a:r>
            <a:endParaRPr sz="1000">
              <a:solidFill>
                <a:srgbClr val="000000"/>
              </a:solidFill>
            </a:endParaRPr>
          </a:p>
        </p:txBody>
      </p:sp>
      <p:sp>
        <p:nvSpPr>
          <p:cNvPr id="376" name="Google Shape;376;p33"/>
          <p:cNvSpPr txBox="1">
            <a:spLocks noGrp="1"/>
          </p:cNvSpPr>
          <p:nvPr>
            <p:ph type="body" idx="1"/>
          </p:nvPr>
        </p:nvSpPr>
        <p:spPr>
          <a:xfrm>
            <a:off x="5452775" y="4429675"/>
            <a:ext cx="26484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000000"/>
                </a:solidFill>
              </a:rPr>
              <a:t>Obtain % Distribution of tissue type around the vessel based on pixel distinction. </a:t>
            </a:r>
            <a:endParaRPr sz="1000">
              <a:solidFill>
                <a:srgbClr val="000000"/>
              </a:solidFill>
            </a:endParaRPr>
          </a:p>
        </p:txBody>
      </p:sp>
      <p:sp>
        <p:nvSpPr>
          <p:cNvPr id="377" name="Google Shape;377;p33"/>
          <p:cNvSpPr txBox="1">
            <a:spLocks noGrp="1"/>
          </p:cNvSpPr>
          <p:nvPr>
            <p:ph type="body" idx="1"/>
          </p:nvPr>
        </p:nvSpPr>
        <p:spPr>
          <a:xfrm>
            <a:off x="3708750" y="1508575"/>
            <a:ext cx="11265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Muscle</a:t>
            </a:r>
            <a:endParaRPr sz="1200">
              <a:solidFill>
                <a:srgbClr val="000000"/>
              </a:solidFill>
              <a:latin typeface="Oswald"/>
              <a:ea typeface="Oswald"/>
              <a:cs typeface="Oswald"/>
              <a:sym typeface="Oswald"/>
            </a:endParaRPr>
          </a:p>
        </p:txBody>
      </p:sp>
      <p:sp>
        <p:nvSpPr>
          <p:cNvPr id="378" name="Google Shape;378;p33"/>
          <p:cNvSpPr txBox="1">
            <a:spLocks noGrp="1"/>
          </p:cNvSpPr>
          <p:nvPr>
            <p:ph type="body" idx="1"/>
          </p:nvPr>
        </p:nvSpPr>
        <p:spPr>
          <a:xfrm>
            <a:off x="3804575" y="2494338"/>
            <a:ext cx="11265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Vessel</a:t>
            </a:r>
            <a:endParaRPr sz="1200">
              <a:solidFill>
                <a:srgbClr val="000000"/>
              </a:solidFill>
              <a:latin typeface="Oswald"/>
              <a:ea typeface="Oswald"/>
              <a:cs typeface="Oswald"/>
              <a:sym typeface="Oswald"/>
            </a:endParaRPr>
          </a:p>
        </p:txBody>
      </p:sp>
      <p:sp>
        <p:nvSpPr>
          <p:cNvPr id="379" name="Google Shape;379;p33"/>
          <p:cNvSpPr txBox="1">
            <a:spLocks noGrp="1"/>
          </p:cNvSpPr>
          <p:nvPr>
            <p:ph type="body" idx="1"/>
          </p:nvPr>
        </p:nvSpPr>
        <p:spPr>
          <a:xfrm>
            <a:off x="3708750" y="3588100"/>
            <a:ext cx="11265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Calcium</a:t>
            </a:r>
            <a:endParaRPr sz="1200">
              <a:solidFill>
                <a:srgbClr val="000000"/>
              </a:solidFill>
              <a:latin typeface="Oswald"/>
              <a:ea typeface="Oswald"/>
              <a:cs typeface="Oswald"/>
              <a:sym typeface="Oswald"/>
            </a:endParaRPr>
          </a:p>
        </p:txBody>
      </p:sp>
      <p:sp>
        <p:nvSpPr>
          <p:cNvPr id="380" name="Google Shape;380;p33"/>
          <p:cNvSpPr txBox="1">
            <a:spLocks noGrp="1"/>
          </p:cNvSpPr>
          <p:nvPr>
            <p:ph type="body" idx="1"/>
          </p:nvPr>
        </p:nvSpPr>
        <p:spPr>
          <a:xfrm>
            <a:off x="3804575" y="3928300"/>
            <a:ext cx="11265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Fat</a:t>
            </a:r>
            <a:endParaRPr sz="1200">
              <a:solidFill>
                <a:srgbClr val="000000"/>
              </a:solidFill>
              <a:latin typeface="Oswald"/>
              <a:ea typeface="Oswald"/>
              <a:cs typeface="Oswald"/>
              <a:sym typeface="Oswald"/>
            </a:endParaRPr>
          </a:p>
        </p:txBody>
      </p:sp>
      <p:sp>
        <p:nvSpPr>
          <p:cNvPr id="381" name="Google Shape;381;p33"/>
          <p:cNvSpPr txBox="1">
            <a:spLocks noGrp="1"/>
          </p:cNvSpPr>
          <p:nvPr>
            <p:ph type="body" idx="1"/>
          </p:nvPr>
        </p:nvSpPr>
        <p:spPr>
          <a:xfrm>
            <a:off x="4755050" y="1569150"/>
            <a:ext cx="1707300" cy="40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pix.count/totalpix.</a:t>
            </a:r>
            <a:endParaRPr sz="1200">
              <a:solidFill>
                <a:srgbClr val="000000"/>
              </a:solidFill>
              <a:latin typeface="Oswald"/>
              <a:ea typeface="Oswald"/>
              <a:cs typeface="Oswald"/>
              <a:sym typeface="Oswald"/>
            </a:endParaRPr>
          </a:p>
        </p:txBody>
      </p:sp>
      <p:graphicFrame>
        <p:nvGraphicFramePr>
          <p:cNvPr id="382" name="Google Shape;382;p33"/>
          <p:cNvGraphicFramePr/>
          <p:nvPr/>
        </p:nvGraphicFramePr>
        <p:xfrm>
          <a:off x="6335538" y="2117513"/>
          <a:ext cx="2323100" cy="1926875"/>
        </p:xfrm>
        <a:graphic>
          <a:graphicData uri="http://schemas.openxmlformats.org/drawingml/2006/table">
            <a:tbl>
              <a:tblPr>
                <a:noFill/>
                <a:tableStyleId>{7D2CECF4-B689-4A17-9AE0-6355ABA8ED7E}</a:tableStyleId>
              </a:tblPr>
              <a:tblGrid>
                <a:gridCol w="1252225">
                  <a:extLst>
                    <a:ext uri="{9D8B030D-6E8A-4147-A177-3AD203B41FA5}">
                      <a16:colId xmlns:a16="http://schemas.microsoft.com/office/drawing/2014/main" val="20000"/>
                    </a:ext>
                  </a:extLst>
                </a:gridCol>
                <a:gridCol w="1070875">
                  <a:extLst>
                    <a:ext uri="{9D8B030D-6E8A-4147-A177-3AD203B41FA5}">
                      <a16:colId xmlns:a16="http://schemas.microsoft.com/office/drawing/2014/main" val="20001"/>
                    </a:ext>
                  </a:extLst>
                </a:gridCol>
              </a:tblGrid>
              <a:tr h="326825">
                <a:tc>
                  <a:txBody>
                    <a:bodyPr/>
                    <a:lstStyle/>
                    <a:p>
                      <a:pPr marL="0" lvl="0" indent="0" algn="ctr" rtl="0">
                        <a:spcBef>
                          <a:spcPts val="0"/>
                        </a:spcBef>
                        <a:spcAft>
                          <a:spcPts val="0"/>
                        </a:spcAft>
                        <a:buNone/>
                      </a:pPr>
                      <a:r>
                        <a:rPr lang="en" sz="900" b="1">
                          <a:latin typeface="Oswald"/>
                          <a:ea typeface="Oswald"/>
                          <a:cs typeface="Oswald"/>
                          <a:sym typeface="Oswald"/>
                        </a:rPr>
                        <a:t>Label </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 </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900" b="1">
                          <a:latin typeface="Oswald"/>
                          <a:ea typeface="Oswald"/>
                          <a:cs typeface="Oswald"/>
                          <a:sym typeface="Oswald"/>
                        </a:rPr>
                        <a:t>Calcium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0.092</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900" b="1">
                          <a:latin typeface="Oswald"/>
                          <a:ea typeface="Oswald"/>
                          <a:cs typeface="Oswald"/>
                          <a:sym typeface="Oswald"/>
                        </a:rPr>
                        <a:t>Vessel Lining</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0.09</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900" b="1">
                          <a:latin typeface="Oswald"/>
                          <a:ea typeface="Oswald"/>
                          <a:cs typeface="Oswald"/>
                          <a:sym typeface="Oswald"/>
                        </a:rPr>
                        <a:t>Epicardium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40.587</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900" b="1">
                          <a:latin typeface="Oswald"/>
                          <a:ea typeface="Oswald"/>
                          <a:cs typeface="Oswald"/>
                          <a:sym typeface="Oswald"/>
                        </a:rPr>
                        <a:t>Epicardial Fat</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35.527</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900" b="1">
                          <a:latin typeface="Oswald"/>
                          <a:ea typeface="Oswald"/>
                          <a:cs typeface="Oswald"/>
                          <a:sym typeface="Oswald"/>
                        </a:rPr>
                        <a:t>Connective Tissue</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23.612</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386"/>
        <p:cNvGrpSpPr/>
        <p:nvPr/>
      </p:nvGrpSpPr>
      <p:grpSpPr>
        <a:xfrm>
          <a:off x="0" y="0"/>
          <a:ext cx="0" cy="0"/>
          <a:chOff x="0" y="0"/>
          <a:chExt cx="0" cy="0"/>
        </a:xfrm>
      </p:grpSpPr>
      <p:pic>
        <p:nvPicPr>
          <p:cNvPr id="387" name="Google Shape;387;p34"/>
          <p:cNvPicPr preferRelativeResize="0"/>
          <p:nvPr/>
        </p:nvPicPr>
        <p:blipFill>
          <a:blip r:embed="rId3">
            <a:alphaModFix/>
          </a:blip>
          <a:stretch>
            <a:fillRect/>
          </a:stretch>
        </p:blipFill>
        <p:spPr>
          <a:xfrm>
            <a:off x="4660808" y="2340000"/>
            <a:ext cx="3760428" cy="2803500"/>
          </a:xfrm>
          <a:prstGeom prst="rect">
            <a:avLst/>
          </a:prstGeom>
          <a:noFill/>
          <a:ln>
            <a:noFill/>
          </a:ln>
        </p:spPr>
      </p:pic>
      <p:sp>
        <p:nvSpPr>
          <p:cNvPr id="388" name="Google Shape;388;p34"/>
          <p:cNvSpPr/>
          <p:nvPr/>
        </p:nvSpPr>
        <p:spPr>
          <a:xfrm>
            <a:off x="10650" y="233878"/>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rot="-5400000" flipH="1">
            <a:off x="6900" y="530526"/>
            <a:ext cx="7170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390" name="Google Shape;390;p34"/>
          <p:cNvSpPr/>
          <p:nvPr/>
        </p:nvSpPr>
        <p:spPr>
          <a:xfrm rot="5400000">
            <a:off x="8480300" y="281275"/>
            <a:ext cx="7170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391" name="Google Shape;391;p34"/>
          <p:cNvSpPr txBox="1">
            <a:spLocks noGrp="1"/>
          </p:cNvSpPr>
          <p:nvPr>
            <p:ph type="title"/>
          </p:nvPr>
        </p:nvSpPr>
        <p:spPr>
          <a:xfrm>
            <a:off x="605625" y="354475"/>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Center of Mass </a:t>
            </a:r>
            <a:endParaRPr b="1">
              <a:solidFill>
                <a:srgbClr val="990000"/>
              </a:solidFill>
            </a:endParaRPr>
          </a:p>
        </p:txBody>
      </p:sp>
      <p:sp>
        <p:nvSpPr>
          <p:cNvPr id="392" name="Google Shape;392;p34"/>
          <p:cNvSpPr txBox="1">
            <a:spLocks noGrp="1"/>
          </p:cNvSpPr>
          <p:nvPr>
            <p:ph type="body" idx="1"/>
          </p:nvPr>
        </p:nvSpPr>
        <p:spPr>
          <a:xfrm>
            <a:off x="4572000" y="1069175"/>
            <a:ext cx="4736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latin typeface="Oswald"/>
                <a:ea typeface="Oswald"/>
                <a:cs typeface="Oswald"/>
                <a:sym typeface="Oswald"/>
              </a:rPr>
              <a:t>Based off ct_label function: </a:t>
            </a:r>
            <a:r>
              <a:rPr lang="en" sz="1200">
                <a:solidFill>
                  <a:srgbClr val="000000"/>
                </a:solidFill>
              </a:rPr>
              <a:t>to create a binary matrix for each tissue type.</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rgbClr val="000000"/>
                </a:solidFill>
                <a:latin typeface="Oswald"/>
                <a:ea typeface="Oswald"/>
                <a:cs typeface="Oswald"/>
                <a:sym typeface="Oswald"/>
              </a:rPr>
              <a:t>Formula for Binary Center of Mass: </a:t>
            </a:r>
            <a:r>
              <a:rPr lang="en" sz="1200">
                <a:solidFill>
                  <a:srgbClr val="000000"/>
                </a:solidFill>
              </a:rPr>
              <a:t>Mean value across x,y,z coordinates. </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Goes across all x,y,z positions in the 3D Matrix </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p:txBody>
      </p:sp>
      <p:graphicFrame>
        <p:nvGraphicFramePr>
          <p:cNvPr id="393" name="Google Shape;393;p34"/>
          <p:cNvGraphicFramePr/>
          <p:nvPr/>
        </p:nvGraphicFramePr>
        <p:xfrm>
          <a:off x="366288" y="1147650"/>
          <a:ext cx="3984400" cy="1600050"/>
        </p:xfrm>
        <a:graphic>
          <a:graphicData uri="http://schemas.openxmlformats.org/drawingml/2006/table">
            <a:tbl>
              <a:tblPr>
                <a:noFill/>
                <a:tableStyleId>{7D2CECF4-B689-4A17-9AE0-6355ABA8ED7E}</a:tableStyleId>
              </a:tblPr>
              <a:tblGrid>
                <a:gridCol w="996100">
                  <a:extLst>
                    <a:ext uri="{9D8B030D-6E8A-4147-A177-3AD203B41FA5}">
                      <a16:colId xmlns:a16="http://schemas.microsoft.com/office/drawing/2014/main" val="20000"/>
                    </a:ext>
                  </a:extLst>
                </a:gridCol>
                <a:gridCol w="996100">
                  <a:extLst>
                    <a:ext uri="{9D8B030D-6E8A-4147-A177-3AD203B41FA5}">
                      <a16:colId xmlns:a16="http://schemas.microsoft.com/office/drawing/2014/main" val="20001"/>
                    </a:ext>
                  </a:extLst>
                </a:gridCol>
                <a:gridCol w="996100">
                  <a:extLst>
                    <a:ext uri="{9D8B030D-6E8A-4147-A177-3AD203B41FA5}">
                      <a16:colId xmlns:a16="http://schemas.microsoft.com/office/drawing/2014/main" val="20002"/>
                    </a:ext>
                  </a:extLst>
                </a:gridCol>
                <a:gridCol w="996100">
                  <a:extLst>
                    <a:ext uri="{9D8B030D-6E8A-4147-A177-3AD203B41FA5}">
                      <a16:colId xmlns:a16="http://schemas.microsoft.com/office/drawing/2014/main" val="20003"/>
                    </a:ext>
                  </a:extLst>
                </a:gridCol>
              </a:tblGrid>
              <a:tr h="276875">
                <a:tc>
                  <a:txBody>
                    <a:bodyPr/>
                    <a:lstStyle/>
                    <a:p>
                      <a:pPr marL="0" lvl="0" indent="0" algn="ctr" rtl="0">
                        <a:spcBef>
                          <a:spcPts val="0"/>
                        </a:spcBef>
                        <a:spcAft>
                          <a:spcPts val="0"/>
                        </a:spcAft>
                        <a:buNone/>
                      </a:pPr>
                      <a:r>
                        <a:rPr lang="en" sz="900" b="1">
                          <a:latin typeface="Oswald"/>
                          <a:ea typeface="Oswald"/>
                          <a:cs typeface="Oswald"/>
                          <a:sym typeface="Oswald"/>
                        </a:rPr>
                        <a:t>Label </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X</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Y</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Z</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76875">
                <a:tc>
                  <a:txBody>
                    <a:bodyPr/>
                    <a:lstStyle/>
                    <a:p>
                      <a:pPr marL="0" lvl="0" indent="0" algn="ctr" rtl="0">
                        <a:spcBef>
                          <a:spcPts val="0"/>
                        </a:spcBef>
                        <a:spcAft>
                          <a:spcPts val="0"/>
                        </a:spcAft>
                        <a:buNone/>
                      </a:pPr>
                      <a:r>
                        <a:rPr lang="en" sz="900" b="1">
                          <a:latin typeface="Oswald"/>
                          <a:ea typeface="Oswald"/>
                          <a:cs typeface="Oswald"/>
                          <a:sym typeface="Oswald"/>
                        </a:rPr>
                        <a:t>Calcium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9.6923</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4.3654</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43</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76875">
                <a:tc>
                  <a:txBody>
                    <a:bodyPr/>
                    <a:lstStyle/>
                    <a:p>
                      <a:pPr marL="0" lvl="0" indent="0" algn="ctr" rtl="0">
                        <a:spcBef>
                          <a:spcPts val="0"/>
                        </a:spcBef>
                        <a:spcAft>
                          <a:spcPts val="0"/>
                        </a:spcAft>
                        <a:buNone/>
                      </a:pPr>
                      <a:r>
                        <a:rPr lang="en" sz="900" b="1">
                          <a:latin typeface="Oswald"/>
                          <a:ea typeface="Oswald"/>
                          <a:cs typeface="Oswald"/>
                          <a:sym typeface="Oswald"/>
                        </a:rPr>
                        <a:t>Vessel Lining</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9.6154</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10.731</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18.346</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76875">
                <a:tc>
                  <a:txBody>
                    <a:bodyPr/>
                    <a:lstStyle/>
                    <a:p>
                      <a:pPr marL="0" lvl="0" indent="0" algn="ctr" rtl="0">
                        <a:spcBef>
                          <a:spcPts val="0"/>
                        </a:spcBef>
                        <a:spcAft>
                          <a:spcPts val="0"/>
                        </a:spcAft>
                        <a:buNone/>
                      </a:pPr>
                      <a:r>
                        <a:rPr lang="en" sz="900" b="1">
                          <a:latin typeface="Oswald"/>
                          <a:ea typeface="Oswald"/>
                          <a:cs typeface="Oswald"/>
                          <a:sym typeface="Oswald"/>
                        </a:rPr>
                        <a:t>Epicardium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9.684</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11.238</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40.112</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76875">
                <a:tc>
                  <a:txBody>
                    <a:bodyPr/>
                    <a:lstStyle/>
                    <a:p>
                      <a:pPr marL="0" lvl="0" indent="0" algn="ctr" rtl="0">
                        <a:spcBef>
                          <a:spcPts val="0"/>
                        </a:spcBef>
                        <a:spcAft>
                          <a:spcPts val="0"/>
                        </a:spcAft>
                        <a:buNone/>
                      </a:pPr>
                      <a:r>
                        <a:rPr lang="en" sz="900" b="1">
                          <a:latin typeface="Oswald"/>
                          <a:ea typeface="Oswald"/>
                          <a:cs typeface="Oswald"/>
                          <a:sym typeface="Oswald"/>
                        </a:rPr>
                        <a:t>Epicardial Fat</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12.533</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11.279</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30.101</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graphicFrame>
        <p:nvGraphicFramePr>
          <p:cNvPr id="394" name="Google Shape;394;p34"/>
          <p:cNvGraphicFramePr/>
          <p:nvPr/>
        </p:nvGraphicFramePr>
        <p:xfrm>
          <a:off x="366288" y="3702513"/>
          <a:ext cx="3506300" cy="1286855"/>
        </p:xfrm>
        <a:graphic>
          <a:graphicData uri="http://schemas.openxmlformats.org/drawingml/2006/table">
            <a:tbl>
              <a:tblPr>
                <a:noFill/>
                <a:tableStyleId>{7D2CECF4-B689-4A17-9AE0-6355ABA8ED7E}</a:tableStyleId>
              </a:tblPr>
              <a:tblGrid>
                <a:gridCol w="1293650">
                  <a:extLst>
                    <a:ext uri="{9D8B030D-6E8A-4147-A177-3AD203B41FA5}">
                      <a16:colId xmlns:a16="http://schemas.microsoft.com/office/drawing/2014/main" val="20000"/>
                    </a:ext>
                  </a:extLst>
                </a:gridCol>
                <a:gridCol w="1106325">
                  <a:extLst>
                    <a:ext uri="{9D8B030D-6E8A-4147-A177-3AD203B41FA5}">
                      <a16:colId xmlns:a16="http://schemas.microsoft.com/office/drawing/2014/main" val="20001"/>
                    </a:ext>
                  </a:extLst>
                </a:gridCol>
                <a:gridCol w="1106325">
                  <a:extLst>
                    <a:ext uri="{9D8B030D-6E8A-4147-A177-3AD203B41FA5}">
                      <a16:colId xmlns:a16="http://schemas.microsoft.com/office/drawing/2014/main" val="20002"/>
                    </a:ext>
                  </a:extLst>
                </a:gridCol>
              </a:tblGrid>
              <a:tr h="326825">
                <a:tc>
                  <a:txBody>
                    <a:bodyPr/>
                    <a:lstStyle/>
                    <a:p>
                      <a:pPr marL="0" lvl="0" indent="0" algn="ctr" rtl="0">
                        <a:spcBef>
                          <a:spcPts val="0"/>
                        </a:spcBef>
                        <a:spcAft>
                          <a:spcPts val="0"/>
                        </a:spcAft>
                        <a:buNone/>
                      </a:pPr>
                      <a:r>
                        <a:rPr lang="en" sz="900" b="1">
                          <a:latin typeface="Oswald"/>
                          <a:ea typeface="Oswald"/>
                          <a:cs typeface="Oswald"/>
                          <a:sym typeface="Oswald"/>
                        </a:rPr>
                        <a:t>Label from Calcium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Min Distance</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00" b="1">
                          <a:latin typeface="Oswald"/>
                          <a:ea typeface="Oswald"/>
                          <a:cs typeface="Oswald"/>
                          <a:sym typeface="Oswald"/>
                        </a:rPr>
                        <a:t>Max Distance</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900" b="1">
                          <a:latin typeface="Oswald"/>
                          <a:ea typeface="Oswald"/>
                          <a:cs typeface="Oswald"/>
                          <a:sym typeface="Oswald"/>
                        </a:rPr>
                        <a:t>Vessel Lining</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8.8239 mm </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35.5839</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900" b="1">
                          <a:latin typeface="Oswald"/>
                          <a:ea typeface="Oswald"/>
                          <a:cs typeface="Oswald"/>
                          <a:sym typeface="Oswald"/>
                        </a:rPr>
                        <a:t>Epicardium</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4.3050 mm </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57.7569</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900" b="1">
                          <a:latin typeface="Oswald"/>
                          <a:ea typeface="Oswald"/>
                          <a:cs typeface="Oswald"/>
                          <a:sym typeface="Oswald"/>
                        </a:rPr>
                        <a:t>Epicardial Fat</a:t>
                      </a:r>
                      <a:endParaRPr sz="900" b="1">
                        <a:latin typeface="Oswald"/>
                        <a:ea typeface="Oswald"/>
                        <a:cs typeface="Oswald"/>
                        <a:sym typeface="Oswald"/>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1.431 mm </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Average"/>
                          <a:ea typeface="Average"/>
                          <a:cs typeface="Average"/>
                          <a:sym typeface="Average"/>
                        </a:rPr>
                        <a:t>57.1848</a:t>
                      </a:r>
                      <a:endParaRPr sz="900">
                        <a:latin typeface="Average"/>
                        <a:ea typeface="Average"/>
                        <a:cs typeface="Average"/>
                        <a:sym typeface="Average"/>
                      </a:endParaRPr>
                    </a:p>
                  </a:txBody>
                  <a:tcPr marL="91425" marR="91425" marT="91425" marB="91425">
                    <a:lnL w="28575" cap="flat" cmpd="sng">
                      <a:solidFill>
                        <a:srgbClr val="C10505"/>
                      </a:solidFill>
                      <a:prstDash val="solid"/>
                      <a:round/>
                      <a:headEnd type="none" w="sm" len="sm"/>
                      <a:tailEnd type="none" w="sm" len="sm"/>
                    </a:lnL>
                    <a:lnR w="28575" cap="flat" cmpd="sng">
                      <a:solidFill>
                        <a:srgbClr val="C10505"/>
                      </a:solidFill>
                      <a:prstDash val="solid"/>
                      <a:round/>
                      <a:headEnd type="none" w="sm" len="sm"/>
                      <a:tailEnd type="none" w="sm" len="sm"/>
                    </a:lnR>
                    <a:lnT w="28575" cap="flat" cmpd="sng">
                      <a:solidFill>
                        <a:srgbClr val="C10505"/>
                      </a:solidFill>
                      <a:prstDash val="solid"/>
                      <a:round/>
                      <a:headEnd type="none" w="sm" len="sm"/>
                      <a:tailEnd type="none" w="sm" len="sm"/>
                    </a:lnT>
                    <a:lnB w="28575" cap="flat" cmpd="sng">
                      <a:solidFill>
                        <a:srgbClr val="C1050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395" name="Google Shape;395;p34"/>
          <p:cNvSpPr txBox="1">
            <a:spLocks noGrp="1"/>
          </p:cNvSpPr>
          <p:nvPr>
            <p:ph type="body" idx="1"/>
          </p:nvPr>
        </p:nvSpPr>
        <p:spPr>
          <a:xfrm>
            <a:off x="366300" y="3089975"/>
            <a:ext cx="2019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Center of Mass Calcium</a:t>
            </a:r>
            <a:endParaRPr sz="1200">
              <a:solidFill>
                <a:srgbClr val="000000"/>
              </a:solidFill>
              <a:latin typeface="Oswald"/>
              <a:ea typeface="Oswald"/>
              <a:cs typeface="Oswald"/>
              <a:sym typeface="Oswald"/>
            </a:endParaRPr>
          </a:p>
        </p:txBody>
      </p:sp>
      <p:sp>
        <p:nvSpPr>
          <p:cNvPr id="396" name="Google Shape;396;p34"/>
          <p:cNvSpPr txBox="1">
            <a:spLocks noGrp="1"/>
          </p:cNvSpPr>
          <p:nvPr>
            <p:ph type="body" idx="1"/>
          </p:nvPr>
        </p:nvSpPr>
        <p:spPr>
          <a:xfrm>
            <a:off x="2697250" y="3089975"/>
            <a:ext cx="1803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Distance to surrounding tissues </a:t>
            </a:r>
            <a:endParaRPr sz="1200">
              <a:solidFill>
                <a:srgbClr val="000000"/>
              </a:solidFill>
              <a:latin typeface="Oswald"/>
              <a:ea typeface="Oswald"/>
              <a:cs typeface="Oswald"/>
              <a:sym typeface="Oswald"/>
            </a:endParaRPr>
          </a:p>
        </p:txBody>
      </p:sp>
      <p:sp>
        <p:nvSpPr>
          <p:cNvPr id="397" name="Google Shape;397;p34"/>
          <p:cNvSpPr txBox="1">
            <a:spLocks noGrp="1"/>
          </p:cNvSpPr>
          <p:nvPr>
            <p:ph type="body" idx="1"/>
          </p:nvPr>
        </p:nvSpPr>
        <p:spPr>
          <a:xfrm>
            <a:off x="7545325" y="1852500"/>
            <a:ext cx="1803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Across all z-slices</a:t>
            </a:r>
            <a:endParaRPr sz="1200">
              <a:solidFill>
                <a:srgbClr val="000000"/>
              </a:solidFill>
              <a:latin typeface="Oswald"/>
              <a:ea typeface="Oswald"/>
              <a:cs typeface="Oswald"/>
              <a:sym typeface="Oswald"/>
            </a:endParaRPr>
          </a:p>
        </p:txBody>
      </p:sp>
      <p:sp>
        <p:nvSpPr>
          <p:cNvPr id="398" name="Google Shape;398;p34"/>
          <p:cNvSpPr txBox="1">
            <a:spLocks noGrp="1"/>
          </p:cNvSpPr>
          <p:nvPr>
            <p:ph type="body" idx="1"/>
          </p:nvPr>
        </p:nvSpPr>
        <p:spPr>
          <a:xfrm>
            <a:off x="421175" y="2728650"/>
            <a:ext cx="1803000" cy="340200"/>
          </a:xfrm>
          <a:prstGeom prst="rect">
            <a:avLst/>
          </a:prstGeom>
        </p:spPr>
        <p:txBody>
          <a:bodyPr spcFirstLastPara="1" wrap="square" lIns="91425" tIns="91425" rIns="91425" bIns="91425" anchor="t" anchorCtr="0">
            <a:noAutofit/>
          </a:bodyPr>
          <a:lstStyle/>
          <a:p>
            <a:pPr marL="0" lvl="0" indent="457200" algn="l" rtl="0">
              <a:lnSpc>
                <a:spcPct val="100000"/>
              </a:lnSpc>
              <a:spcBef>
                <a:spcPts val="0"/>
              </a:spcBef>
              <a:spcAft>
                <a:spcPts val="1600"/>
              </a:spcAft>
              <a:buNone/>
            </a:pPr>
            <a:r>
              <a:rPr lang="en" sz="1200">
                <a:solidFill>
                  <a:srgbClr val="000000"/>
                </a:solidFill>
                <a:latin typeface="Oswald"/>
                <a:ea typeface="Oswald"/>
                <a:cs typeface="Oswald"/>
                <a:sym typeface="Oswald"/>
              </a:rPr>
              <a:t>&lt;x, y, z&gt;</a:t>
            </a:r>
            <a:endParaRPr sz="1200">
              <a:solidFill>
                <a:srgbClr val="000000"/>
              </a:solidFill>
              <a:latin typeface="Oswald"/>
              <a:ea typeface="Oswald"/>
              <a:cs typeface="Oswald"/>
              <a:sym typeface="Oswald"/>
            </a:endParaRPr>
          </a:p>
        </p:txBody>
      </p:sp>
      <p:sp>
        <p:nvSpPr>
          <p:cNvPr id="399" name="Google Shape;399;p34"/>
          <p:cNvSpPr/>
          <p:nvPr/>
        </p:nvSpPr>
        <p:spPr>
          <a:xfrm rot="-2886596">
            <a:off x="1880816" y="2961942"/>
            <a:ext cx="688267" cy="584362"/>
          </a:xfrm>
          <a:custGeom>
            <a:avLst/>
            <a:gdLst/>
            <a:ahLst/>
            <a:cxnLst/>
            <a:rect l="l" t="t" r="r" b="b"/>
            <a:pathLst>
              <a:path w="57088" h="40998" extrusionOk="0">
                <a:moveTo>
                  <a:pt x="0" y="3591"/>
                </a:moveTo>
                <a:cubicBezTo>
                  <a:pt x="8643" y="3449"/>
                  <a:pt x="42579" y="-3493"/>
                  <a:pt x="51860" y="2741"/>
                </a:cubicBezTo>
                <a:cubicBezTo>
                  <a:pt x="61141" y="8976"/>
                  <a:pt x="55048" y="34622"/>
                  <a:pt x="55686" y="40998"/>
                </a:cubicBezTo>
              </a:path>
            </a:pathLst>
          </a:custGeom>
          <a:noFill/>
          <a:ln w="28575" cap="flat" cmpd="sng">
            <a:solidFill>
              <a:srgbClr val="C10505"/>
            </a:solidFill>
            <a:prstDash val="solid"/>
            <a:round/>
            <a:headEnd type="none" w="med" len="med"/>
            <a:tailEnd type="stealth" w="med" len="med"/>
          </a:ln>
        </p:spPr>
      </p:sp>
      <p:cxnSp>
        <p:nvCxnSpPr>
          <p:cNvPr id="400" name="Google Shape;400;p34"/>
          <p:cNvCxnSpPr/>
          <p:nvPr/>
        </p:nvCxnSpPr>
        <p:spPr>
          <a:xfrm rot="10800000" flipH="1">
            <a:off x="7025550" y="3148200"/>
            <a:ext cx="701400" cy="30000"/>
          </a:xfrm>
          <a:prstGeom prst="straightConnector1">
            <a:avLst/>
          </a:prstGeom>
          <a:noFill/>
          <a:ln w="9525" cap="flat" cmpd="sng">
            <a:solidFill>
              <a:schemeClr val="dk2"/>
            </a:solidFill>
            <a:prstDash val="solid"/>
            <a:round/>
            <a:headEnd type="none" w="med" len="med"/>
            <a:tailEnd type="stealth" w="med" len="med"/>
          </a:ln>
        </p:spPr>
      </p:cxnSp>
      <p:sp>
        <p:nvSpPr>
          <p:cNvPr id="401" name="Google Shape;401;p34"/>
          <p:cNvSpPr txBox="1">
            <a:spLocks noGrp="1"/>
          </p:cNvSpPr>
          <p:nvPr>
            <p:ph type="body" idx="1"/>
          </p:nvPr>
        </p:nvSpPr>
        <p:spPr>
          <a:xfrm>
            <a:off x="6618225" y="2728650"/>
            <a:ext cx="1803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solidFill>
                  <a:srgbClr val="C10505"/>
                </a:solidFill>
                <a:latin typeface="Oswald"/>
                <a:ea typeface="Oswald"/>
                <a:cs typeface="Oswald"/>
                <a:sym typeface="Oswald"/>
              </a:rPr>
              <a:t>Ca lesion </a:t>
            </a:r>
            <a:endParaRPr sz="900">
              <a:solidFill>
                <a:srgbClr val="C10505"/>
              </a:solidFill>
              <a:latin typeface="Oswald"/>
              <a:ea typeface="Oswald"/>
              <a:cs typeface="Oswald"/>
              <a:sym typeface="Oswald"/>
            </a:endParaRPr>
          </a:p>
        </p:txBody>
      </p:sp>
      <p:sp>
        <p:nvSpPr>
          <p:cNvPr id="402" name="Google Shape;402;p34"/>
          <p:cNvSpPr txBox="1">
            <a:spLocks noGrp="1"/>
          </p:cNvSpPr>
          <p:nvPr>
            <p:ph type="body" idx="1"/>
          </p:nvPr>
        </p:nvSpPr>
        <p:spPr>
          <a:xfrm>
            <a:off x="7727050" y="2728650"/>
            <a:ext cx="1803000" cy="3402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solidFill>
                  <a:srgbClr val="666666"/>
                </a:solidFill>
                <a:latin typeface="Oswald"/>
                <a:ea typeface="Oswald"/>
                <a:cs typeface="Oswald"/>
                <a:sym typeface="Oswald"/>
              </a:rPr>
              <a:t>Vessel Lining</a:t>
            </a:r>
            <a:endParaRPr sz="900">
              <a:solidFill>
                <a:srgbClr val="666666"/>
              </a:solidFill>
              <a:latin typeface="Oswald"/>
              <a:ea typeface="Oswald"/>
              <a:cs typeface="Oswald"/>
              <a:sym typeface="Oswald"/>
            </a:endParaRPr>
          </a:p>
        </p:txBody>
      </p:sp>
      <p:sp>
        <p:nvSpPr>
          <p:cNvPr id="403" name="Google Shape;403;p34"/>
          <p:cNvSpPr txBox="1">
            <a:spLocks noGrp="1"/>
          </p:cNvSpPr>
          <p:nvPr>
            <p:ph type="body" idx="1"/>
          </p:nvPr>
        </p:nvSpPr>
        <p:spPr>
          <a:xfrm>
            <a:off x="7885250" y="3604800"/>
            <a:ext cx="1803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solidFill>
                  <a:srgbClr val="F1C232"/>
                </a:solidFill>
                <a:latin typeface="Oswald"/>
                <a:ea typeface="Oswald"/>
                <a:cs typeface="Oswald"/>
                <a:sym typeface="Oswald"/>
              </a:rPr>
              <a:t>Epicardial Fat</a:t>
            </a:r>
            <a:endParaRPr sz="900">
              <a:solidFill>
                <a:srgbClr val="F1C232"/>
              </a:solidFill>
              <a:latin typeface="Oswald"/>
              <a:ea typeface="Oswald"/>
              <a:cs typeface="Oswald"/>
              <a:sym typeface="Oswald"/>
            </a:endParaRPr>
          </a:p>
        </p:txBody>
      </p:sp>
      <p:sp>
        <p:nvSpPr>
          <p:cNvPr id="404" name="Google Shape;404;p34"/>
          <p:cNvSpPr txBox="1">
            <a:spLocks noGrp="1"/>
          </p:cNvSpPr>
          <p:nvPr>
            <p:ph type="body" idx="1"/>
          </p:nvPr>
        </p:nvSpPr>
        <p:spPr>
          <a:xfrm>
            <a:off x="7215950" y="4345550"/>
            <a:ext cx="1803000" cy="34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solidFill>
                  <a:srgbClr val="0000FF"/>
                </a:solidFill>
                <a:latin typeface="Oswald"/>
                <a:ea typeface="Oswald"/>
                <a:cs typeface="Oswald"/>
                <a:sym typeface="Oswald"/>
              </a:rPr>
              <a:t>Epicardium</a:t>
            </a:r>
            <a:endParaRPr sz="900">
              <a:solidFill>
                <a:srgbClr val="0000FF"/>
              </a:solidFill>
              <a:latin typeface="Oswald"/>
              <a:ea typeface="Oswald"/>
              <a:cs typeface="Oswald"/>
              <a:sym typeface="Oswald"/>
            </a:endParaRPr>
          </a:p>
        </p:txBody>
      </p:sp>
      <p:cxnSp>
        <p:nvCxnSpPr>
          <p:cNvPr id="405" name="Google Shape;405;p34"/>
          <p:cNvCxnSpPr/>
          <p:nvPr/>
        </p:nvCxnSpPr>
        <p:spPr>
          <a:xfrm>
            <a:off x="7004150" y="3220800"/>
            <a:ext cx="709800" cy="423000"/>
          </a:xfrm>
          <a:prstGeom prst="straightConnector1">
            <a:avLst/>
          </a:prstGeom>
          <a:noFill/>
          <a:ln w="9525" cap="flat" cmpd="sng">
            <a:solidFill>
              <a:srgbClr val="F1C232"/>
            </a:solidFill>
            <a:prstDash val="solid"/>
            <a:round/>
            <a:headEnd type="none" w="med" len="med"/>
            <a:tailEnd type="stealth" w="med" len="med"/>
          </a:ln>
        </p:spPr>
      </p:cxnSp>
      <p:cxnSp>
        <p:nvCxnSpPr>
          <p:cNvPr id="406" name="Google Shape;406;p34"/>
          <p:cNvCxnSpPr/>
          <p:nvPr/>
        </p:nvCxnSpPr>
        <p:spPr>
          <a:xfrm flipH="1">
            <a:off x="5148475" y="3218675"/>
            <a:ext cx="1805700" cy="638700"/>
          </a:xfrm>
          <a:prstGeom prst="straightConnector1">
            <a:avLst/>
          </a:prstGeom>
          <a:noFill/>
          <a:ln w="9525" cap="flat" cmpd="sng">
            <a:solidFill>
              <a:schemeClr val="dk2"/>
            </a:solidFill>
            <a:prstDash val="solid"/>
            <a:round/>
            <a:headEnd type="none" w="med" len="med"/>
            <a:tailEnd type="stealth" w="med" len="med"/>
          </a:ln>
        </p:spPr>
      </p:cxnSp>
      <p:cxnSp>
        <p:nvCxnSpPr>
          <p:cNvPr id="407" name="Google Shape;407;p34"/>
          <p:cNvCxnSpPr/>
          <p:nvPr/>
        </p:nvCxnSpPr>
        <p:spPr>
          <a:xfrm flipH="1">
            <a:off x="5137000" y="3197425"/>
            <a:ext cx="1785300" cy="47700"/>
          </a:xfrm>
          <a:prstGeom prst="straightConnector1">
            <a:avLst/>
          </a:prstGeom>
          <a:noFill/>
          <a:ln w="9525" cap="flat" cmpd="sng">
            <a:solidFill>
              <a:srgbClr val="F1C232"/>
            </a:solidFill>
            <a:prstDash val="solid"/>
            <a:round/>
            <a:headEnd type="none" w="med" len="med"/>
            <a:tailEnd type="stealth" w="med" len="med"/>
          </a:ln>
        </p:spPr>
      </p:cxnSp>
      <p:cxnSp>
        <p:nvCxnSpPr>
          <p:cNvPr id="408" name="Google Shape;408;p34"/>
          <p:cNvCxnSpPr/>
          <p:nvPr/>
        </p:nvCxnSpPr>
        <p:spPr>
          <a:xfrm>
            <a:off x="6975425" y="3202725"/>
            <a:ext cx="90300" cy="1232700"/>
          </a:xfrm>
          <a:prstGeom prst="straightConnector1">
            <a:avLst/>
          </a:prstGeom>
          <a:noFill/>
          <a:ln w="9525" cap="flat" cmpd="sng">
            <a:solidFill>
              <a:srgbClr val="0000FF"/>
            </a:solidFill>
            <a:prstDash val="solid"/>
            <a:round/>
            <a:headEnd type="none" w="med" len="med"/>
            <a:tailEnd type="stealth" w="med" len="med"/>
          </a:ln>
        </p:spPr>
      </p:cxnSp>
      <p:cxnSp>
        <p:nvCxnSpPr>
          <p:cNvPr id="409" name="Google Shape;409;p34"/>
          <p:cNvCxnSpPr/>
          <p:nvPr/>
        </p:nvCxnSpPr>
        <p:spPr>
          <a:xfrm flipH="1">
            <a:off x="5269800" y="3213350"/>
            <a:ext cx="1695000" cy="1222200"/>
          </a:xfrm>
          <a:prstGeom prst="straightConnector1">
            <a:avLst/>
          </a:prstGeom>
          <a:noFill/>
          <a:ln w="9525" cap="flat" cmpd="sng">
            <a:solidFill>
              <a:srgbClr val="0000FF"/>
            </a:solidFill>
            <a:prstDash val="solid"/>
            <a:round/>
            <a:headEnd type="none" w="med" len="med"/>
            <a:tailEnd type="stealth"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413"/>
        <p:cNvGrpSpPr/>
        <p:nvPr/>
      </p:nvGrpSpPr>
      <p:grpSpPr>
        <a:xfrm>
          <a:off x="0" y="0"/>
          <a:ext cx="0" cy="0"/>
          <a:chOff x="0" y="0"/>
          <a:chExt cx="0" cy="0"/>
        </a:xfrm>
      </p:grpSpPr>
      <p:sp>
        <p:nvSpPr>
          <p:cNvPr id="414" name="Google Shape;41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15" name="Google Shape;415;p35"/>
          <p:cNvSpPr/>
          <p:nvPr/>
        </p:nvSpPr>
        <p:spPr>
          <a:xfrm>
            <a:off x="10650" y="25717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txBox="1">
            <a:spLocks noGrp="1"/>
          </p:cNvSpPr>
          <p:nvPr>
            <p:ph type="title"/>
          </p:nvPr>
        </p:nvSpPr>
        <p:spPr>
          <a:xfrm>
            <a:off x="311700" y="2692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Design Re-cap: </a:t>
            </a:r>
            <a:r>
              <a:rPr lang="en" b="1">
                <a:solidFill>
                  <a:srgbClr val="FF0000"/>
                </a:solidFill>
              </a:rPr>
              <a:t>Features</a:t>
            </a:r>
            <a:endParaRPr b="1">
              <a:solidFill>
                <a:srgbClr val="FF0000"/>
              </a:solidFill>
            </a:endParaRPr>
          </a:p>
        </p:txBody>
      </p:sp>
      <p:sp>
        <p:nvSpPr>
          <p:cNvPr id="417" name="Google Shape;417;p35"/>
          <p:cNvSpPr txBox="1">
            <a:spLocks noGrp="1"/>
          </p:cNvSpPr>
          <p:nvPr>
            <p:ph type="body" idx="1"/>
          </p:nvPr>
        </p:nvSpPr>
        <p:spPr>
          <a:xfrm>
            <a:off x="1679150" y="1844300"/>
            <a:ext cx="1487700" cy="4512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Linearize Vessels</a:t>
            </a:r>
            <a:endParaRPr sz="1400">
              <a:solidFill>
                <a:srgbClr val="000000"/>
              </a:solidFill>
              <a:latin typeface="Oswald"/>
              <a:ea typeface="Oswald"/>
              <a:cs typeface="Oswald"/>
              <a:sym typeface="Oswald"/>
            </a:endParaRPr>
          </a:p>
        </p:txBody>
      </p:sp>
      <p:sp>
        <p:nvSpPr>
          <p:cNvPr id="418" name="Google Shape;418;p35"/>
          <p:cNvSpPr txBox="1">
            <a:spLocks noGrp="1"/>
          </p:cNvSpPr>
          <p:nvPr>
            <p:ph type="body" idx="1"/>
          </p:nvPr>
        </p:nvSpPr>
        <p:spPr>
          <a:xfrm>
            <a:off x="3166838" y="1316600"/>
            <a:ext cx="1487700" cy="5277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Identify Tissue Types in each layer</a:t>
            </a:r>
            <a:endParaRPr sz="1400">
              <a:solidFill>
                <a:srgbClr val="000000"/>
              </a:solidFill>
              <a:latin typeface="Oswald"/>
              <a:ea typeface="Oswald"/>
              <a:cs typeface="Oswald"/>
              <a:sym typeface="Oswald"/>
            </a:endParaRPr>
          </a:p>
        </p:txBody>
      </p:sp>
      <p:sp>
        <p:nvSpPr>
          <p:cNvPr id="419" name="Google Shape;419;p35"/>
          <p:cNvSpPr txBox="1">
            <a:spLocks noGrp="1"/>
          </p:cNvSpPr>
          <p:nvPr>
            <p:ph type="body" idx="1"/>
          </p:nvPr>
        </p:nvSpPr>
        <p:spPr>
          <a:xfrm>
            <a:off x="4629900" y="790650"/>
            <a:ext cx="2309400" cy="5727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Visualize in 3D different tissues and calcium </a:t>
            </a:r>
            <a:endParaRPr sz="1400">
              <a:solidFill>
                <a:srgbClr val="000000"/>
              </a:solidFill>
              <a:latin typeface="Oswald"/>
              <a:ea typeface="Oswald"/>
              <a:cs typeface="Oswald"/>
              <a:sym typeface="Oswald"/>
            </a:endParaRPr>
          </a:p>
        </p:txBody>
      </p:sp>
      <p:sp>
        <p:nvSpPr>
          <p:cNvPr id="420" name="Google Shape;420;p35"/>
          <p:cNvSpPr txBox="1">
            <a:spLocks noGrp="1"/>
          </p:cNvSpPr>
          <p:nvPr>
            <p:ph type="body" idx="1"/>
          </p:nvPr>
        </p:nvSpPr>
        <p:spPr>
          <a:xfrm>
            <a:off x="4605225" y="1844300"/>
            <a:ext cx="2405100" cy="6414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Extract 3D location of centroid of each tissue type and calcium</a:t>
            </a:r>
            <a:endParaRPr sz="1400">
              <a:solidFill>
                <a:srgbClr val="000000"/>
              </a:solidFill>
              <a:latin typeface="Oswald"/>
              <a:ea typeface="Oswald"/>
              <a:cs typeface="Oswald"/>
              <a:sym typeface="Oswald"/>
            </a:endParaRPr>
          </a:p>
        </p:txBody>
      </p:sp>
      <p:sp>
        <p:nvSpPr>
          <p:cNvPr id="421" name="Google Shape;421;p35"/>
          <p:cNvSpPr txBox="1">
            <a:spLocks noGrp="1"/>
          </p:cNvSpPr>
          <p:nvPr>
            <p:ph type="body" idx="1"/>
          </p:nvPr>
        </p:nvSpPr>
        <p:spPr>
          <a:xfrm>
            <a:off x="191450" y="1844300"/>
            <a:ext cx="1487700" cy="451200"/>
          </a:xfrm>
          <a:prstGeom prst="rect">
            <a:avLst/>
          </a:prstGeom>
          <a:solidFill>
            <a:srgbClr val="EA9999"/>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Extract Vessel </a:t>
            </a:r>
            <a:endParaRPr sz="1400">
              <a:solidFill>
                <a:srgbClr val="000000"/>
              </a:solidFill>
              <a:latin typeface="Oswald"/>
              <a:ea typeface="Oswald"/>
              <a:cs typeface="Oswald"/>
              <a:sym typeface="Oswald"/>
            </a:endParaRPr>
          </a:p>
        </p:txBody>
      </p:sp>
      <p:sp>
        <p:nvSpPr>
          <p:cNvPr id="422" name="Google Shape;422;p35"/>
          <p:cNvSpPr txBox="1">
            <a:spLocks noGrp="1"/>
          </p:cNvSpPr>
          <p:nvPr>
            <p:ph type="body" idx="1"/>
          </p:nvPr>
        </p:nvSpPr>
        <p:spPr>
          <a:xfrm>
            <a:off x="191450" y="3888325"/>
            <a:ext cx="1487700" cy="451200"/>
          </a:xfrm>
          <a:prstGeom prst="rect">
            <a:avLst/>
          </a:prstGeom>
          <a:solidFill>
            <a:srgbClr val="EA9999"/>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ITK-SNAP</a:t>
            </a:r>
            <a:endParaRPr sz="1400">
              <a:solidFill>
                <a:srgbClr val="000000"/>
              </a:solidFill>
              <a:latin typeface="Oswald"/>
              <a:ea typeface="Oswald"/>
              <a:cs typeface="Oswald"/>
              <a:sym typeface="Oswald"/>
            </a:endParaRPr>
          </a:p>
        </p:txBody>
      </p:sp>
      <p:sp>
        <p:nvSpPr>
          <p:cNvPr id="423" name="Google Shape;423;p35"/>
          <p:cNvSpPr txBox="1">
            <a:spLocks noGrp="1"/>
          </p:cNvSpPr>
          <p:nvPr>
            <p:ph type="body" idx="1"/>
          </p:nvPr>
        </p:nvSpPr>
        <p:spPr>
          <a:xfrm>
            <a:off x="1679150" y="3888325"/>
            <a:ext cx="7258200" cy="4512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MATLAB</a:t>
            </a:r>
            <a:endParaRPr sz="1400">
              <a:solidFill>
                <a:srgbClr val="000000"/>
              </a:solidFill>
              <a:latin typeface="Oswald"/>
              <a:ea typeface="Oswald"/>
              <a:cs typeface="Oswald"/>
              <a:sym typeface="Oswald"/>
            </a:endParaRPr>
          </a:p>
        </p:txBody>
      </p:sp>
      <p:sp>
        <p:nvSpPr>
          <p:cNvPr id="424" name="Google Shape;424;p35"/>
          <p:cNvSpPr txBox="1">
            <a:spLocks noGrp="1"/>
          </p:cNvSpPr>
          <p:nvPr>
            <p:ph type="body" idx="1"/>
          </p:nvPr>
        </p:nvSpPr>
        <p:spPr>
          <a:xfrm>
            <a:off x="6939300" y="71975"/>
            <a:ext cx="1985700" cy="8139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Calculate Distribution of tissue around vessels with and without calcium </a:t>
            </a:r>
            <a:endParaRPr sz="1400">
              <a:solidFill>
                <a:srgbClr val="000000"/>
              </a:solidFill>
              <a:latin typeface="Oswald"/>
              <a:ea typeface="Oswald"/>
              <a:cs typeface="Oswald"/>
              <a:sym typeface="Oswald"/>
            </a:endParaRPr>
          </a:p>
        </p:txBody>
      </p:sp>
      <p:sp>
        <p:nvSpPr>
          <p:cNvPr id="425" name="Google Shape;425;p35"/>
          <p:cNvSpPr txBox="1">
            <a:spLocks noGrp="1"/>
          </p:cNvSpPr>
          <p:nvPr>
            <p:ph type="body" idx="1"/>
          </p:nvPr>
        </p:nvSpPr>
        <p:spPr>
          <a:xfrm>
            <a:off x="6939300" y="1087950"/>
            <a:ext cx="2061900" cy="813900"/>
          </a:xfrm>
          <a:prstGeom prst="rect">
            <a:avLst/>
          </a:prstGeom>
          <a:solidFill>
            <a:srgbClr val="DD7E6B"/>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000000"/>
                </a:solidFill>
                <a:latin typeface="Oswald"/>
                <a:ea typeface="Oswald"/>
                <a:cs typeface="Oswald"/>
                <a:sym typeface="Oswald"/>
              </a:rPr>
              <a:t>Calculate max. &amp; min. Projected distance from lesion to different tissues</a:t>
            </a:r>
            <a:endParaRPr sz="1400">
              <a:solidFill>
                <a:srgbClr val="000000"/>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29"/>
        <p:cNvGrpSpPr/>
        <p:nvPr/>
      </p:nvGrpSpPr>
      <p:grpSpPr>
        <a:xfrm>
          <a:off x="0" y="0"/>
          <a:ext cx="0" cy="0"/>
          <a:chOff x="0" y="0"/>
          <a:chExt cx="0" cy="0"/>
        </a:xfrm>
      </p:grpSpPr>
      <p:sp>
        <p:nvSpPr>
          <p:cNvPr id="430" name="Google Shape;430;p36"/>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Quantifying Analysis</a:t>
            </a:r>
            <a:endParaRPr b="1">
              <a:solidFill>
                <a:srgbClr val="990000"/>
              </a:solidFill>
            </a:endParaRPr>
          </a:p>
        </p:txBody>
      </p:sp>
      <p:sp>
        <p:nvSpPr>
          <p:cNvPr id="432" name="Google Shape;432;p36"/>
          <p:cNvSpPr txBox="1">
            <a:spLocks noGrp="1"/>
          </p:cNvSpPr>
          <p:nvPr>
            <p:ph type="body" idx="1"/>
          </p:nvPr>
        </p:nvSpPr>
        <p:spPr>
          <a:xfrm>
            <a:off x="311700" y="1076275"/>
            <a:ext cx="8520600"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Possible new frontier of cardiovascular research</a:t>
            </a:r>
            <a:endParaRPr b="1">
              <a:solidFill>
                <a:srgbClr val="000000"/>
              </a:solidFill>
            </a:endParaRPr>
          </a:p>
        </p:txBody>
      </p:sp>
      <p:sp>
        <p:nvSpPr>
          <p:cNvPr id="433" name="Google Shape;433;p36"/>
          <p:cNvSpPr/>
          <p:nvPr/>
        </p:nvSpPr>
        <p:spPr>
          <a:xfrm>
            <a:off x="1029925" y="1961700"/>
            <a:ext cx="21762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Distance Measurements</a:t>
            </a:r>
            <a:endParaRPr>
              <a:solidFill>
                <a:srgbClr val="FFFFFF"/>
              </a:solidFill>
              <a:latin typeface="Average"/>
              <a:ea typeface="Average"/>
              <a:cs typeface="Average"/>
              <a:sym typeface="Average"/>
            </a:endParaRPr>
          </a:p>
        </p:txBody>
      </p:sp>
      <p:sp>
        <p:nvSpPr>
          <p:cNvPr id="434" name="Google Shape;434;p36"/>
          <p:cNvSpPr/>
          <p:nvPr/>
        </p:nvSpPr>
        <p:spPr>
          <a:xfrm>
            <a:off x="1029925" y="2963175"/>
            <a:ext cx="21762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Center of Mass Locations</a:t>
            </a:r>
            <a:endParaRPr>
              <a:solidFill>
                <a:srgbClr val="FFFFFF"/>
              </a:solidFill>
              <a:latin typeface="Average"/>
              <a:ea typeface="Average"/>
              <a:cs typeface="Average"/>
              <a:sym typeface="Average"/>
            </a:endParaRPr>
          </a:p>
        </p:txBody>
      </p:sp>
      <p:sp>
        <p:nvSpPr>
          <p:cNvPr id="435" name="Google Shape;435;p36"/>
          <p:cNvSpPr/>
          <p:nvPr/>
        </p:nvSpPr>
        <p:spPr>
          <a:xfrm>
            <a:off x="1219825" y="3964650"/>
            <a:ext cx="19863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Distribution of Tissue</a:t>
            </a:r>
            <a:endParaRPr>
              <a:solidFill>
                <a:srgbClr val="FFFFFF"/>
              </a:solidFill>
              <a:latin typeface="Average"/>
              <a:ea typeface="Average"/>
              <a:cs typeface="Average"/>
              <a:sym typeface="Average"/>
            </a:endParaRPr>
          </a:p>
        </p:txBody>
      </p:sp>
      <p:sp>
        <p:nvSpPr>
          <p:cNvPr id="436" name="Google Shape;436;p36"/>
          <p:cNvSpPr/>
          <p:nvPr/>
        </p:nvSpPr>
        <p:spPr>
          <a:xfrm>
            <a:off x="3364775" y="1714800"/>
            <a:ext cx="4464000" cy="9147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Average"/>
                <a:ea typeface="Average"/>
                <a:cs typeface="Average"/>
                <a:sym typeface="Average"/>
              </a:rPr>
              <a:t>E.g. shortest distance between lesion and fat tissue</a:t>
            </a:r>
            <a:endParaRPr>
              <a:solidFill>
                <a:srgbClr val="666666"/>
              </a:solidFill>
              <a:latin typeface="Average"/>
              <a:ea typeface="Average"/>
              <a:cs typeface="Average"/>
              <a:sym typeface="Average"/>
            </a:endParaRPr>
          </a:p>
          <a:p>
            <a:pPr marL="0" lvl="0" indent="0" algn="l" rtl="0">
              <a:spcBef>
                <a:spcPts val="0"/>
              </a:spcBef>
              <a:spcAft>
                <a:spcPts val="0"/>
              </a:spcAft>
              <a:buNone/>
            </a:pPr>
            <a:r>
              <a:rPr lang="en" b="1">
                <a:solidFill>
                  <a:srgbClr val="666666"/>
                </a:solidFill>
                <a:latin typeface="Average"/>
                <a:ea typeface="Average"/>
                <a:cs typeface="Average"/>
                <a:sym typeface="Average"/>
              </a:rPr>
              <a:t>Discover possible links between atherosclerosis and the transport of external pathological agent</a:t>
            </a:r>
            <a:endParaRPr b="1">
              <a:solidFill>
                <a:srgbClr val="666666"/>
              </a:solidFill>
              <a:latin typeface="Average"/>
              <a:ea typeface="Average"/>
              <a:cs typeface="Average"/>
              <a:sym typeface="Average"/>
            </a:endParaRPr>
          </a:p>
        </p:txBody>
      </p:sp>
      <p:sp>
        <p:nvSpPr>
          <p:cNvPr id="437" name="Google Shape;437;p36"/>
          <p:cNvSpPr/>
          <p:nvPr/>
        </p:nvSpPr>
        <p:spPr>
          <a:xfrm>
            <a:off x="3364775" y="2705025"/>
            <a:ext cx="4464000" cy="9372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Average"/>
                <a:ea typeface="Average"/>
                <a:cs typeface="Average"/>
                <a:sym typeface="Average"/>
              </a:rPr>
              <a:t>E.g. relative location of different types of tissue</a:t>
            </a:r>
            <a:br>
              <a:rPr lang="en">
                <a:solidFill>
                  <a:srgbClr val="666666"/>
                </a:solidFill>
                <a:latin typeface="Average"/>
                <a:ea typeface="Average"/>
                <a:cs typeface="Average"/>
                <a:sym typeface="Average"/>
              </a:rPr>
            </a:br>
            <a:r>
              <a:rPr lang="en" b="1">
                <a:solidFill>
                  <a:srgbClr val="666666"/>
                </a:solidFill>
                <a:latin typeface="Average"/>
                <a:ea typeface="Average"/>
                <a:cs typeface="Average"/>
                <a:sym typeface="Average"/>
              </a:rPr>
              <a:t>More detailed investigation of the sites specificity of atherosclerosis</a:t>
            </a:r>
            <a:endParaRPr b="1">
              <a:solidFill>
                <a:srgbClr val="666666"/>
              </a:solidFill>
              <a:latin typeface="Average"/>
              <a:ea typeface="Average"/>
              <a:cs typeface="Average"/>
              <a:sym typeface="Average"/>
            </a:endParaRPr>
          </a:p>
        </p:txBody>
      </p:sp>
      <p:sp>
        <p:nvSpPr>
          <p:cNvPr id="438" name="Google Shape;438;p36"/>
          <p:cNvSpPr/>
          <p:nvPr/>
        </p:nvSpPr>
        <p:spPr>
          <a:xfrm>
            <a:off x="3364775" y="3706500"/>
            <a:ext cx="4464000" cy="9372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Average"/>
                <a:ea typeface="Average"/>
                <a:cs typeface="Average"/>
                <a:sym typeface="Average"/>
              </a:rPr>
              <a:t>E.g. relative location of different types of tissue</a:t>
            </a:r>
            <a:endParaRPr>
              <a:solidFill>
                <a:srgbClr val="666666"/>
              </a:solidFill>
              <a:latin typeface="Average"/>
              <a:ea typeface="Average"/>
              <a:cs typeface="Average"/>
              <a:sym typeface="Average"/>
            </a:endParaRPr>
          </a:p>
          <a:p>
            <a:pPr marL="0" lvl="0" indent="0" algn="l" rtl="0">
              <a:spcBef>
                <a:spcPts val="0"/>
              </a:spcBef>
              <a:spcAft>
                <a:spcPts val="0"/>
              </a:spcAft>
              <a:buNone/>
            </a:pPr>
            <a:r>
              <a:rPr lang="en" b="1">
                <a:solidFill>
                  <a:srgbClr val="666666"/>
                </a:solidFill>
                <a:latin typeface="Average"/>
                <a:ea typeface="Average"/>
                <a:cs typeface="Average"/>
                <a:sym typeface="Average"/>
              </a:rPr>
              <a:t>Discover correlations between atherosclerosis and the tissue surrounding the vessel</a:t>
            </a:r>
            <a:endParaRPr b="1">
              <a:solidFill>
                <a:srgbClr val="666666"/>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42"/>
        <p:cNvGrpSpPr/>
        <p:nvPr/>
      </p:nvGrpSpPr>
      <p:grpSpPr>
        <a:xfrm>
          <a:off x="0" y="0"/>
          <a:ext cx="0" cy="0"/>
          <a:chOff x="0" y="0"/>
          <a:chExt cx="0" cy="0"/>
        </a:xfrm>
      </p:grpSpPr>
      <p:sp>
        <p:nvSpPr>
          <p:cNvPr id="443" name="Google Shape;443;p37"/>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Results and Discussion</a:t>
            </a:r>
            <a:endParaRPr b="1">
              <a:solidFill>
                <a:srgbClr val="990000"/>
              </a:solidFill>
            </a:endParaRPr>
          </a:p>
        </p:txBody>
      </p:sp>
      <p:sp>
        <p:nvSpPr>
          <p:cNvPr id="445" name="Google Shape;445;p37"/>
          <p:cNvSpPr txBox="1">
            <a:spLocks noGrp="1"/>
          </p:cNvSpPr>
          <p:nvPr>
            <p:ph type="body" idx="1"/>
          </p:nvPr>
        </p:nvSpPr>
        <p:spPr>
          <a:xfrm>
            <a:off x="311700" y="1152475"/>
            <a:ext cx="8520600"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1. Robust integration between ITK-SNAP and MATLAB</a:t>
            </a:r>
            <a:endParaRPr b="1">
              <a:solidFill>
                <a:srgbClr val="000000"/>
              </a:solidFill>
            </a:endParaRPr>
          </a:p>
        </p:txBody>
      </p:sp>
      <p:pic>
        <p:nvPicPr>
          <p:cNvPr id="446" name="Google Shape;446;p37"/>
          <p:cNvPicPr preferRelativeResize="0"/>
          <p:nvPr/>
        </p:nvPicPr>
        <p:blipFill rotWithShape="1">
          <a:blip r:embed="rId3">
            <a:alphaModFix/>
          </a:blip>
          <a:srcRect l="25690" t="16740" r="20753" b="4032"/>
          <a:stretch/>
        </p:blipFill>
        <p:spPr>
          <a:xfrm>
            <a:off x="1358050" y="1688700"/>
            <a:ext cx="2961724" cy="2543274"/>
          </a:xfrm>
          <a:prstGeom prst="rect">
            <a:avLst/>
          </a:prstGeom>
          <a:noFill/>
          <a:ln>
            <a:noFill/>
          </a:ln>
        </p:spPr>
      </p:pic>
      <p:pic>
        <p:nvPicPr>
          <p:cNvPr id="447" name="Google Shape;447;p37"/>
          <p:cNvPicPr preferRelativeResize="0"/>
          <p:nvPr/>
        </p:nvPicPr>
        <p:blipFill rotWithShape="1">
          <a:blip r:embed="rId3">
            <a:alphaModFix/>
          </a:blip>
          <a:srcRect l="7055" t="79069" r="80570" b="2998"/>
          <a:stretch/>
        </p:blipFill>
        <p:spPr>
          <a:xfrm>
            <a:off x="3605443" y="1777665"/>
            <a:ext cx="620298" cy="521786"/>
          </a:xfrm>
          <a:prstGeom prst="rect">
            <a:avLst/>
          </a:prstGeom>
          <a:noFill/>
          <a:ln>
            <a:noFill/>
          </a:ln>
        </p:spPr>
      </p:pic>
      <p:pic>
        <p:nvPicPr>
          <p:cNvPr id="448" name="Google Shape;448;p37"/>
          <p:cNvPicPr preferRelativeResize="0"/>
          <p:nvPr/>
        </p:nvPicPr>
        <p:blipFill rotWithShape="1">
          <a:blip r:embed="rId4">
            <a:alphaModFix/>
          </a:blip>
          <a:srcRect l="2708" t="18305" r="76787" b="48830"/>
          <a:stretch/>
        </p:blipFill>
        <p:spPr>
          <a:xfrm>
            <a:off x="4492375" y="1987250"/>
            <a:ext cx="2452576" cy="2223450"/>
          </a:xfrm>
          <a:prstGeom prst="rect">
            <a:avLst/>
          </a:prstGeom>
          <a:noFill/>
          <a:ln>
            <a:noFill/>
          </a:ln>
        </p:spPr>
      </p:pic>
      <p:sp>
        <p:nvSpPr>
          <p:cNvPr id="449" name="Google Shape;449;p37"/>
          <p:cNvSpPr txBox="1">
            <a:spLocks noGrp="1"/>
          </p:cNvSpPr>
          <p:nvPr>
            <p:ph type="body" idx="1"/>
          </p:nvPr>
        </p:nvSpPr>
        <p:spPr>
          <a:xfrm>
            <a:off x="858750" y="4304750"/>
            <a:ext cx="7583100" cy="7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434343"/>
                </a:solidFill>
              </a:rPr>
              <a:t>Overlaying ITK-SNAP output with CT image recovers vessel location</a:t>
            </a:r>
            <a:endParaRPr sz="1400" b="1">
              <a:solidFill>
                <a:srgbClr val="434343"/>
              </a:solidFill>
            </a:endParaRPr>
          </a:p>
          <a:p>
            <a:pPr marL="457200" lvl="0" indent="-317500" algn="l" rtl="0">
              <a:spcBef>
                <a:spcPts val="0"/>
              </a:spcBef>
              <a:spcAft>
                <a:spcPts val="0"/>
              </a:spcAft>
              <a:buClr>
                <a:srgbClr val="434343"/>
              </a:buClr>
              <a:buSzPts val="1400"/>
              <a:buChar char="●"/>
            </a:pPr>
            <a:r>
              <a:rPr lang="en" sz="1400">
                <a:solidFill>
                  <a:srgbClr val="434343"/>
                </a:solidFill>
              </a:rPr>
              <a:t>The two platforms integrates well</a:t>
            </a:r>
            <a:endParaRPr sz="1400">
              <a:solidFill>
                <a:srgbClr val="434343"/>
              </a:solidFill>
            </a:endParaRPr>
          </a:p>
        </p:txBody>
      </p:sp>
      <p:sp>
        <p:nvSpPr>
          <p:cNvPr id="450" name="Google Shape;450;p37"/>
          <p:cNvSpPr/>
          <p:nvPr/>
        </p:nvSpPr>
        <p:spPr>
          <a:xfrm>
            <a:off x="2250175" y="2299450"/>
            <a:ext cx="446700" cy="44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5030125" y="3109750"/>
            <a:ext cx="446700" cy="44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55"/>
        <p:cNvGrpSpPr/>
        <p:nvPr/>
      </p:nvGrpSpPr>
      <p:grpSpPr>
        <a:xfrm>
          <a:off x="0" y="0"/>
          <a:ext cx="0" cy="0"/>
          <a:chOff x="0" y="0"/>
          <a:chExt cx="0" cy="0"/>
        </a:xfrm>
      </p:grpSpPr>
      <p:pic>
        <p:nvPicPr>
          <p:cNvPr id="456" name="Google Shape;456;p38"/>
          <p:cNvPicPr preferRelativeResize="0"/>
          <p:nvPr/>
        </p:nvPicPr>
        <p:blipFill>
          <a:blip r:embed="rId3">
            <a:alphaModFix/>
          </a:blip>
          <a:stretch>
            <a:fillRect/>
          </a:stretch>
        </p:blipFill>
        <p:spPr>
          <a:xfrm>
            <a:off x="398325" y="1607475"/>
            <a:ext cx="4665000" cy="3396124"/>
          </a:xfrm>
          <a:prstGeom prst="rect">
            <a:avLst/>
          </a:prstGeom>
          <a:noFill/>
          <a:ln>
            <a:noFill/>
          </a:ln>
        </p:spPr>
      </p:pic>
      <p:sp>
        <p:nvSpPr>
          <p:cNvPr id="457" name="Google Shape;457;p38"/>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Results and Discussion</a:t>
            </a:r>
            <a:endParaRPr b="1">
              <a:solidFill>
                <a:srgbClr val="990000"/>
              </a:solidFill>
            </a:endParaRPr>
          </a:p>
        </p:txBody>
      </p:sp>
      <p:sp>
        <p:nvSpPr>
          <p:cNvPr id="459" name="Google Shape;459;p38"/>
          <p:cNvSpPr txBox="1">
            <a:spLocks noGrp="1"/>
          </p:cNvSpPr>
          <p:nvPr>
            <p:ph type="body" idx="1"/>
          </p:nvPr>
        </p:nvSpPr>
        <p:spPr>
          <a:xfrm>
            <a:off x="311700" y="1076275"/>
            <a:ext cx="8520600"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2. Adequately accurate centerline parameterization</a:t>
            </a:r>
            <a:endParaRPr b="1">
              <a:solidFill>
                <a:srgbClr val="000000"/>
              </a:solidFill>
            </a:endParaRPr>
          </a:p>
        </p:txBody>
      </p:sp>
      <p:pic>
        <p:nvPicPr>
          <p:cNvPr id="460" name="Google Shape;460;p38"/>
          <p:cNvPicPr preferRelativeResize="0"/>
          <p:nvPr/>
        </p:nvPicPr>
        <p:blipFill>
          <a:blip r:embed="rId4">
            <a:alphaModFix/>
          </a:blip>
          <a:stretch>
            <a:fillRect/>
          </a:stretch>
        </p:blipFill>
        <p:spPr>
          <a:xfrm>
            <a:off x="1167700" y="1736675"/>
            <a:ext cx="1847398" cy="1388825"/>
          </a:xfrm>
          <a:prstGeom prst="rect">
            <a:avLst/>
          </a:prstGeom>
          <a:noFill/>
          <a:ln>
            <a:noFill/>
          </a:ln>
        </p:spPr>
      </p:pic>
      <p:sp>
        <p:nvSpPr>
          <p:cNvPr id="461" name="Google Shape;461;p38"/>
          <p:cNvSpPr txBox="1">
            <a:spLocks noGrp="1"/>
          </p:cNvSpPr>
          <p:nvPr>
            <p:ph type="body" idx="1"/>
          </p:nvPr>
        </p:nvSpPr>
        <p:spPr>
          <a:xfrm>
            <a:off x="4987200" y="1607475"/>
            <a:ext cx="3845100" cy="3396000"/>
          </a:xfrm>
          <a:prstGeom prst="rect">
            <a:avLst/>
          </a:prstGeom>
        </p:spPr>
        <p:txBody>
          <a:bodyPr spcFirstLastPara="1" wrap="square" lIns="91425" tIns="91425" rIns="91425" bIns="91425" anchor="t" anchorCtr="0">
            <a:noAutofit/>
          </a:bodyPr>
          <a:lstStyle/>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3rd degree polynomials fitted to every 7 consecutive center points</a:t>
            </a:r>
            <a:endParaRPr sz="1400" b="1">
              <a:solidFill>
                <a:srgbClr val="434343"/>
              </a:solidFill>
            </a:endParaRPr>
          </a:p>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Normalized Standard Error:</a:t>
            </a:r>
            <a:endParaRPr sz="1400" b="1">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4 • Standard Error / Vessel Diameter</a:t>
            </a:r>
            <a:endParaRPr>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4 • Standard Error = 95% prediction interval</a:t>
            </a:r>
            <a:endParaRPr>
              <a:solidFill>
                <a:srgbClr val="434343"/>
              </a:solidFill>
            </a:endParaRPr>
          </a:p>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Opportunities for improvement: </a:t>
            </a:r>
            <a:endParaRPr sz="1400" b="1">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Centerline extraction accuracy</a:t>
            </a:r>
            <a:endParaRPr>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Optimize fitting protocol</a:t>
            </a:r>
            <a:endParaRPr>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65"/>
        <p:cNvGrpSpPr/>
        <p:nvPr/>
      </p:nvGrpSpPr>
      <p:grpSpPr>
        <a:xfrm>
          <a:off x="0" y="0"/>
          <a:ext cx="0" cy="0"/>
          <a:chOff x="0" y="0"/>
          <a:chExt cx="0" cy="0"/>
        </a:xfrm>
      </p:grpSpPr>
      <p:pic>
        <p:nvPicPr>
          <p:cNvPr id="466" name="Google Shape;466;p39"/>
          <p:cNvPicPr preferRelativeResize="0"/>
          <p:nvPr/>
        </p:nvPicPr>
        <p:blipFill>
          <a:blip r:embed="rId3">
            <a:alphaModFix/>
          </a:blip>
          <a:stretch>
            <a:fillRect/>
          </a:stretch>
        </p:blipFill>
        <p:spPr>
          <a:xfrm rot="5400000">
            <a:off x="1988575" y="2133575"/>
            <a:ext cx="815500" cy="3843400"/>
          </a:xfrm>
          <a:prstGeom prst="rect">
            <a:avLst/>
          </a:prstGeom>
          <a:noFill/>
          <a:ln>
            <a:noFill/>
          </a:ln>
        </p:spPr>
      </p:pic>
      <p:sp>
        <p:nvSpPr>
          <p:cNvPr id="467" name="Google Shape;467;p39"/>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Results and Discussion</a:t>
            </a:r>
            <a:endParaRPr b="1">
              <a:solidFill>
                <a:srgbClr val="990000"/>
              </a:solidFill>
            </a:endParaRPr>
          </a:p>
        </p:txBody>
      </p:sp>
      <p:sp>
        <p:nvSpPr>
          <p:cNvPr id="469" name="Google Shape;469;p39"/>
          <p:cNvSpPr txBox="1">
            <a:spLocks noGrp="1"/>
          </p:cNvSpPr>
          <p:nvPr>
            <p:ph type="body" idx="1"/>
          </p:nvPr>
        </p:nvSpPr>
        <p:spPr>
          <a:xfrm>
            <a:off x="311700" y="1076275"/>
            <a:ext cx="5671800"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3. A limitation of vessel linearization resolved</a:t>
            </a:r>
            <a:endParaRPr b="1">
              <a:solidFill>
                <a:srgbClr val="000000"/>
              </a:solidFill>
            </a:endParaRPr>
          </a:p>
        </p:txBody>
      </p:sp>
      <p:sp>
        <p:nvSpPr>
          <p:cNvPr id="470" name="Google Shape;470;p39"/>
          <p:cNvSpPr txBox="1">
            <a:spLocks noGrp="1"/>
          </p:cNvSpPr>
          <p:nvPr>
            <p:ph type="body" idx="1"/>
          </p:nvPr>
        </p:nvSpPr>
        <p:spPr>
          <a:xfrm>
            <a:off x="4406775" y="1656900"/>
            <a:ext cx="3900600" cy="2806200"/>
          </a:xfrm>
          <a:prstGeom prst="rect">
            <a:avLst/>
          </a:prstGeom>
        </p:spPr>
        <p:txBody>
          <a:bodyPr spcFirstLastPara="1" wrap="square" lIns="91425" tIns="91425" rIns="91425" bIns="91425" anchor="t" anchorCtr="0">
            <a:noAutofit/>
          </a:bodyPr>
          <a:lstStyle/>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A major caveat of vessel linearization: </a:t>
            </a:r>
            <a:r>
              <a:rPr lang="en" sz="1400" b="1" i="1">
                <a:solidFill>
                  <a:srgbClr val="434343"/>
                </a:solidFill>
              </a:rPr>
              <a:t>bifurcated vessel cannot be linearized</a:t>
            </a:r>
            <a:endParaRPr sz="1200">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Branches of a bifurcated vessel segmented and linearized separately</a:t>
            </a:r>
            <a:endParaRPr>
              <a:solidFill>
                <a:srgbClr val="434343"/>
              </a:solidFill>
            </a:endParaRPr>
          </a:p>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However, informations regarding the bifurcation is not lost</a:t>
            </a:r>
            <a:endParaRPr sz="1400" b="1">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Captured with other tissues in the normal planes of the vessel</a:t>
            </a:r>
            <a:endParaRPr>
              <a:solidFill>
                <a:srgbClr val="434343"/>
              </a:solidFill>
            </a:endParaRPr>
          </a:p>
        </p:txBody>
      </p:sp>
      <p:pic>
        <p:nvPicPr>
          <p:cNvPr id="471" name="Google Shape;471;p39"/>
          <p:cNvPicPr preferRelativeResize="0"/>
          <p:nvPr/>
        </p:nvPicPr>
        <p:blipFill>
          <a:blip r:embed="rId4">
            <a:alphaModFix/>
          </a:blip>
          <a:stretch>
            <a:fillRect/>
          </a:stretch>
        </p:blipFill>
        <p:spPr>
          <a:xfrm>
            <a:off x="1915351" y="1681188"/>
            <a:ext cx="2402676" cy="1782325"/>
          </a:xfrm>
          <a:prstGeom prst="rect">
            <a:avLst/>
          </a:prstGeom>
          <a:noFill/>
          <a:ln>
            <a:noFill/>
          </a:ln>
        </p:spPr>
      </p:pic>
      <p:pic>
        <p:nvPicPr>
          <p:cNvPr id="472" name="Google Shape;472;p39"/>
          <p:cNvPicPr preferRelativeResize="0"/>
          <p:nvPr/>
        </p:nvPicPr>
        <p:blipFill rotWithShape="1">
          <a:blip r:embed="rId5">
            <a:alphaModFix/>
          </a:blip>
          <a:srcRect l="22600" t="72724" r="73726" b="18693"/>
          <a:stretch/>
        </p:blipFill>
        <p:spPr>
          <a:xfrm>
            <a:off x="562907" y="3780816"/>
            <a:ext cx="519398" cy="512025"/>
          </a:xfrm>
          <a:prstGeom prst="rect">
            <a:avLst/>
          </a:prstGeom>
          <a:noFill/>
          <a:ln>
            <a:noFill/>
          </a:ln>
        </p:spPr>
      </p:pic>
      <p:sp>
        <p:nvSpPr>
          <p:cNvPr id="473" name="Google Shape;473;p39"/>
          <p:cNvSpPr/>
          <p:nvPr/>
        </p:nvSpPr>
        <p:spPr>
          <a:xfrm>
            <a:off x="1915350" y="3736375"/>
            <a:ext cx="600900" cy="600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77"/>
        <p:cNvGrpSpPr/>
        <p:nvPr/>
      </p:nvGrpSpPr>
      <p:grpSpPr>
        <a:xfrm>
          <a:off x="0" y="0"/>
          <a:ext cx="0" cy="0"/>
          <a:chOff x="0" y="0"/>
          <a:chExt cx="0" cy="0"/>
        </a:xfrm>
      </p:grpSpPr>
      <p:sp>
        <p:nvSpPr>
          <p:cNvPr id="478" name="Google Shape;478;p40"/>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Results and Discussion</a:t>
            </a:r>
            <a:endParaRPr b="1">
              <a:solidFill>
                <a:srgbClr val="990000"/>
              </a:solidFill>
            </a:endParaRPr>
          </a:p>
        </p:txBody>
      </p:sp>
      <p:sp>
        <p:nvSpPr>
          <p:cNvPr id="480" name="Google Shape;480;p40"/>
          <p:cNvSpPr txBox="1">
            <a:spLocks noGrp="1"/>
          </p:cNvSpPr>
          <p:nvPr>
            <p:ph type="body" idx="1"/>
          </p:nvPr>
        </p:nvSpPr>
        <p:spPr>
          <a:xfrm>
            <a:off x="311700" y="1076275"/>
            <a:ext cx="8520600"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4. Tissue characterization may need further testing and optimization</a:t>
            </a:r>
            <a:endParaRPr b="1">
              <a:solidFill>
                <a:srgbClr val="000000"/>
              </a:solidFill>
            </a:endParaRPr>
          </a:p>
        </p:txBody>
      </p:sp>
      <p:sp>
        <p:nvSpPr>
          <p:cNvPr id="481" name="Google Shape;481;p40"/>
          <p:cNvSpPr txBox="1">
            <a:spLocks noGrp="1"/>
          </p:cNvSpPr>
          <p:nvPr>
            <p:ph type="body" idx="1"/>
          </p:nvPr>
        </p:nvSpPr>
        <p:spPr>
          <a:xfrm>
            <a:off x="5355450" y="1885500"/>
            <a:ext cx="3476700" cy="3097800"/>
          </a:xfrm>
          <a:prstGeom prst="rect">
            <a:avLst/>
          </a:prstGeom>
        </p:spPr>
        <p:txBody>
          <a:bodyPr spcFirstLastPara="1" wrap="square" lIns="91425" tIns="91425" rIns="91425" bIns="91425" anchor="t" anchorCtr="0">
            <a:noAutofit/>
          </a:bodyPr>
          <a:lstStyle/>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Verified with visual inspection</a:t>
            </a:r>
            <a:endParaRPr sz="1400" b="1">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Qualitative</a:t>
            </a:r>
            <a:endParaRPr>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Time consuming</a:t>
            </a:r>
            <a:endParaRPr>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Inaccurate</a:t>
            </a:r>
            <a:endParaRPr>
              <a:solidFill>
                <a:srgbClr val="434343"/>
              </a:solidFill>
            </a:endParaRPr>
          </a:p>
          <a:p>
            <a:pPr marL="342900" lvl="0" indent="-203200" algn="l" rtl="0">
              <a:lnSpc>
                <a:spcPct val="150000"/>
              </a:lnSpc>
              <a:spcBef>
                <a:spcPts val="0"/>
              </a:spcBef>
              <a:spcAft>
                <a:spcPts val="0"/>
              </a:spcAft>
              <a:buClr>
                <a:srgbClr val="434343"/>
              </a:buClr>
              <a:buSzPts val="1400"/>
              <a:buChar char="●"/>
            </a:pPr>
            <a:r>
              <a:rPr lang="en" sz="1400" b="1">
                <a:solidFill>
                  <a:srgbClr val="434343"/>
                </a:solidFill>
              </a:rPr>
              <a:t>Further testing: Verify current tissue characterization results against expert recommendations</a:t>
            </a:r>
            <a:endParaRPr sz="1400" b="1">
              <a:solidFill>
                <a:srgbClr val="434343"/>
              </a:solidFill>
            </a:endParaRPr>
          </a:p>
          <a:p>
            <a:pPr marL="800100" lvl="1" indent="-203200" algn="l" rtl="0">
              <a:lnSpc>
                <a:spcPct val="150000"/>
              </a:lnSpc>
              <a:spcBef>
                <a:spcPts val="0"/>
              </a:spcBef>
              <a:spcAft>
                <a:spcPts val="0"/>
              </a:spcAft>
              <a:buClr>
                <a:srgbClr val="434343"/>
              </a:buClr>
              <a:buSzPts val="1400"/>
              <a:buChar char="○"/>
            </a:pPr>
            <a:r>
              <a:rPr lang="en">
                <a:solidFill>
                  <a:srgbClr val="434343"/>
                </a:solidFill>
              </a:rPr>
              <a:t>Quantified statistical analysis</a:t>
            </a:r>
            <a:endParaRPr sz="1400">
              <a:solidFill>
                <a:srgbClr val="434343"/>
              </a:solidFill>
            </a:endParaRPr>
          </a:p>
        </p:txBody>
      </p:sp>
      <p:pic>
        <p:nvPicPr>
          <p:cNvPr id="482" name="Google Shape;482;p40"/>
          <p:cNvPicPr preferRelativeResize="0"/>
          <p:nvPr/>
        </p:nvPicPr>
        <p:blipFill>
          <a:blip r:embed="rId3">
            <a:alphaModFix/>
          </a:blip>
          <a:stretch>
            <a:fillRect/>
          </a:stretch>
        </p:blipFill>
        <p:spPr>
          <a:xfrm>
            <a:off x="2043596" y="1885491"/>
            <a:ext cx="1659229" cy="2216301"/>
          </a:xfrm>
          <a:prstGeom prst="rect">
            <a:avLst/>
          </a:prstGeom>
          <a:noFill/>
          <a:ln>
            <a:noFill/>
          </a:ln>
        </p:spPr>
      </p:pic>
      <p:pic>
        <p:nvPicPr>
          <p:cNvPr id="483" name="Google Shape;483;p40"/>
          <p:cNvPicPr preferRelativeResize="0"/>
          <p:nvPr/>
        </p:nvPicPr>
        <p:blipFill>
          <a:blip r:embed="rId4">
            <a:alphaModFix/>
          </a:blip>
          <a:stretch>
            <a:fillRect/>
          </a:stretch>
        </p:blipFill>
        <p:spPr>
          <a:xfrm>
            <a:off x="408775" y="1885512"/>
            <a:ext cx="1579050" cy="2220725"/>
          </a:xfrm>
          <a:prstGeom prst="rect">
            <a:avLst/>
          </a:prstGeom>
          <a:noFill/>
          <a:ln>
            <a:noFill/>
          </a:ln>
        </p:spPr>
      </p:pic>
      <p:pic>
        <p:nvPicPr>
          <p:cNvPr id="484" name="Google Shape;484;p40"/>
          <p:cNvPicPr preferRelativeResize="0"/>
          <p:nvPr/>
        </p:nvPicPr>
        <p:blipFill rotWithShape="1">
          <a:blip r:embed="rId5">
            <a:alphaModFix/>
          </a:blip>
          <a:srcRect t="20597" r="74499"/>
          <a:stretch/>
        </p:blipFill>
        <p:spPr>
          <a:xfrm>
            <a:off x="3758598" y="1885512"/>
            <a:ext cx="1579051" cy="27720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88"/>
        <p:cNvGrpSpPr/>
        <p:nvPr/>
      </p:nvGrpSpPr>
      <p:grpSpPr>
        <a:xfrm>
          <a:off x="0" y="0"/>
          <a:ext cx="0" cy="0"/>
          <a:chOff x="0" y="0"/>
          <a:chExt cx="0" cy="0"/>
        </a:xfrm>
      </p:grpSpPr>
      <p:sp>
        <p:nvSpPr>
          <p:cNvPr id="489" name="Google Shape;489;p41"/>
          <p:cNvSpPr/>
          <p:nvPr/>
        </p:nvSpPr>
        <p:spPr>
          <a:xfrm>
            <a:off x="10650" y="2994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Ethical Considerations</a:t>
            </a:r>
            <a:endParaRPr b="1">
              <a:solidFill>
                <a:srgbClr val="990000"/>
              </a:solidFill>
            </a:endParaRPr>
          </a:p>
        </p:txBody>
      </p:sp>
      <p:sp>
        <p:nvSpPr>
          <p:cNvPr id="491" name="Google Shape;491;p41"/>
          <p:cNvSpPr txBox="1">
            <a:spLocks noGrp="1"/>
          </p:cNvSpPr>
          <p:nvPr>
            <p:ph type="body" idx="1"/>
          </p:nvPr>
        </p:nvSpPr>
        <p:spPr>
          <a:xfrm>
            <a:off x="311700" y="1184300"/>
            <a:ext cx="5385000" cy="3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Patient Confidentiality </a:t>
            </a:r>
            <a:endParaRPr b="1">
              <a:solidFill>
                <a:srgbClr val="000000"/>
              </a:solidFill>
            </a:endParaRPr>
          </a:p>
          <a:p>
            <a:pPr marL="457200" lvl="0" indent="-342900" algn="l" rtl="0">
              <a:spcBef>
                <a:spcPts val="1600"/>
              </a:spcBef>
              <a:spcAft>
                <a:spcPts val="0"/>
              </a:spcAft>
              <a:buClr>
                <a:srgbClr val="434343"/>
              </a:buClr>
              <a:buSzPts val="1800"/>
              <a:buChar char="●"/>
            </a:pPr>
            <a:r>
              <a:rPr lang="en" b="1">
                <a:solidFill>
                  <a:srgbClr val="434343"/>
                </a:solidFill>
              </a:rPr>
              <a:t>Patient consent to research use</a:t>
            </a:r>
            <a:endParaRPr b="1">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De-identified Images</a:t>
            </a:r>
            <a:endParaRPr b="1">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Patient information not required or inferred</a:t>
            </a:r>
            <a:endParaRPr b="1">
              <a:solidFill>
                <a:srgbClr val="434343"/>
              </a:solidFill>
            </a:endParaRPr>
          </a:p>
          <a:p>
            <a:pPr marL="457200" lvl="0" indent="-342900" algn="l" rtl="0">
              <a:spcBef>
                <a:spcPts val="0"/>
              </a:spcBef>
              <a:spcAft>
                <a:spcPts val="1600"/>
              </a:spcAft>
              <a:buClr>
                <a:srgbClr val="434343"/>
              </a:buClr>
              <a:buSzPts val="1800"/>
              <a:buChar char="●"/>
            </a:pPr>
            <a:r>
              <a:rPr lang="en" b="1" i="1">
                <a:solidFill>
                  <a:srgbClr val="434343"/>
                </a:solidFill>
              </a:rPr>
              <a:t>Using phantoms for future testing </a:t>
            </a:r>
            <a:endParaRPr b="1" i="1">
              <a:solidFill>
                <a:srgbClr val="434343"/>
              </a:solidFill>
            </a:endParaRPr>
          </a:p>
        </p:txBody>
      </p:sp>
      <p:pic>
        <p:nvPicPr>
          <p:cNvPr id="492" name="Google Shape;492;p41"/>
          <p:cNvPicPr preferRelativeResize="0"/>
          <p:nvPr/>
        </p:nvPicPr>
        <p:blipFill rotWithShape="1">
          <a:blip r:embed="rId3">
            <a:alphaModFix/>
          </a:blip>
          <a:srcRect l="16332" t="29303" r="26622" b="38438"/>
          <a:stretch/>
        </p:blipFill>
        <p:spPr>
          <a:xfrm>
            <a:off x="458175" y="3224400"/>
            <a:ext cx="4614736" cy="1631000"/>
          </a:xfrm>
          <a:prstGeom prst="rect">
            <a:avLst/>
          </a:prstGeom>
          <a:noFill/>
          <a:ln>
            <a:noFill/>
          </a:ln>
        </p:spPr>
      </p:pic>
      <p:pic>
        <p:nvPicPr>
          <p:cNvPr id="493" name="Google Shape;493;p41"/>
          <p:cNvPicPr preferRelativeResize="0"/>
          <p:nvPr/>
        </p:nvPicPr>
        <p:blipFill rotWithShape="1">
          <a:blip r:embed="rId4">
            <a:alphaModFix/>
          </a:blip>
          <a:srcRect l="45492" t="11504" r="45979" b="75757"/>
          <a:stretch/>
        </p:blipFill>
        <p:spPr>
          <a:xfrm>
            <a:off x="5229950" y="3224400"/>
            <a:ext cx="1747105" cy="163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85"/>
        <p:cNvGrpSpPr/>
        <p:nvPr/>
      </p:nvGrpSpPr>
      <p:grpSpPr>
        <a:xfrm>
          <a:off x="0" y="0"/>
          <a:ext cx="0" cy="0"/>
          <a:chOff x="0" y="0"/>
          <a:chExt cx="0" cy="0"/>
        </a:xfrm>
      </p:grpSpPr>
      <p:sp>
        <p:nvSpPr>
          <p:cNvPr id="86" name="Google Shape;86;p15"/>
          <p:cNvSpPr/>
          <p:nvPr/>
        </p:nvSpPr>
        <p:spPr>
          <a:xfrm>
            <a:off x="80375" y="744025"/>
            <a:ext cx="88887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311700" y="168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0000"/>
                </a:solidFill>
              </a:rPr>
              <a:t>Background: </a:t>
            </a:r>
            <a:r>
              <a:rPr lang="en">
                <a:solidFill>
                  <a:srgbClr val="C10505"/>
                </a:solidFill>
              </a:rPr>
              <a:t>Calcium Lesions </a:t>
            </a:r>
            <a:endParaRPr sz="1200">
              <a:solidFill>
                <a:srgbClr val="C10505"/>
              </a:solidFill>
              <a:latin typeface="Average"/>
              <a:ea typeface="Average"/>
              <a:cs typeface="Average"/>
              <a:sym typeface="Average"/>
            </a:endParaRPr>
          </a:p>
          <a:p>
            <a:pPr marL="0" lvl="0" indent="0" algn="ctr" rtl="0">
              <a:spcBef>
                <a:spcPts val="0"/>
              </a:spcBef>
              <a:spcAft>
                <a:spcPts val="0"/>
              </a:spcAft>
              <a:buNone/>
            </a:pPr>
            <a:r>
              <a:rPr lang="en" b="1">
                <a:solidFill>
                  <a:srgbClr val="990000"/>
                </a:solidFill>
              </a:rPr>
              <a:t> </a:t>
            </a:r>
            <a:endParaRPr b="1">
              <a:solidFill>
                <a:srgbClr val="990000"/>
              </a:solidFill>
            </a:endParaRPr>
          </a:p>
          <a:p>
            <a:pPr marL="0" lvl="0" indent="0" algn="l" rtl="0">
              <a:spcBef>
                <a:spcPts val="0"/>
              </a:spcBef>
              <a:spcAft>
                <a:spcPts val="0"/>
              </a:spcAft>
              <a:buNone/>
            </a:pPr>
            <a:endParaRPr/>
          </a:p>
        </p:txBody>
      </p:sp>
      <p:sp>
        <p:nvSpPr>
          <p:cNvPr id="88" name="Google Shape;88;p15"/>
          <p:cNvSpPr txBox="1">
            <a:spLocks noGrp="1"/>
          </p:cNvSpPr>
          <p:nvPr>
            <p:ph type="body" idx="1"/>
          </p:nvPr>
        </p:nvSpPr>
        <p:spPr>
          <a:xfrm>
            <a:off x="311700" y="863550"/>
            <a:ext cx="2653200" cy="392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000000"/>
                </a:solidFill>
                <a:latin typeface="Oswald"/>
                <a:ea typeface="Oswald"/>
                <a:cs typeface="Oswald"/>
                <a:sym typeface="Oswald"/>
              </a:rPr>
              <a:t>Clinical</a:t>
            </a:r>
            <a:endParaRPr sz="1400">
              <a:solidFill>
                <a:srgbClr val="000000"/>
              </a:solidFill>
              <a:latin typeface="Oswald"/>
              <a:ea typeface="Oswald"/>
              <a:cs typeface="Oswald"/>
              <a:sym typeface="Oswald"/>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Indicator of coronary artery disease. </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Diagnosis possible by different imaging modalities. </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Prognosis of atherosclerotic patients </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sz="1400">
                <a:solidFill>
                  <a:srgbClr val="000000"/>
                </a:solidFill>
                <a:latin typeface="Oswald"/>
                <a:ea typeface="Oswald"/>
                <a:cs typeface="Oswald"/>
                <a:sym typeface="Oswald"/>
              </a:rPr>
              <a:t>Non-clinical</a:t>
            </a:r>
            <a:endParaRPr sz="1400">
              <a:solidFill>
                <a:srgbClr val="000000"/>
              </a:solidFill>
              <a:latin typeface="Oswald"/>
              <a:ea typeface="Oswald"/>
              <a:cs typeface="Oswald"/>
              <a:sym typeface="Oswald"/>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Theories of Etiology of Atherosclerosis</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Morphological study of atherosclerotic lesions </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Trends/patterns in Atherosclerotic patients</a:t>
            </a:r>
            <a:endParaRPr sz="1400">
              <a:solidFill>
                <a:srgbClr val="000000"/>
              </a:solidFill>
            </a:endParaRPr>
          </a:p>
        </p:txBody>
      </p:sp>
      <p:sp>
        <p:nvSpPr>
          <p:cNvPr id="89" name="Google Shape;89;p15"/>
          <p:cNvSpPr txBox="1">
            <a:spLocks noGrp="1"/>
          </p:cNvSpPr>
          <p:nvPr>
            <p:ph type="body" idx="1"/>
          </p:nvPr>
        </p:nvSpPr>
        <p:spPr>
          <a:xfrm>
            <a:off x="6584200" y="4466400"/>
            <a:ext cx="993300" cy="340200"/>
          </a:xfrm>
          <a:prstGeom prst="rect">
            <a:avLst/>
          </a:prstGeom>
          <a:noFill/>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200">
                <a:solidFill>
                  <a:srgbClr val="000000"/>
                </a:solidFill>
                <a:latin typeface="Oswald"/>
                <a:ea typeface="Oswald"/>
                <a:cs typeface="Oswald"/>
                <a:sym typeface="Oswald"/>
              </a:rPr>
              <a:t>Pericardium</a:t>
            </a:r>
            <a:endParaRPr sz="1200">
              <a:solidFill>
                <a:srgbClr val="000000"/>
              </a:solidFill>
              <a:latin typeface="Oswald"/>
              <a:ea typeface="Oswald"/>
              <a:cs typeface="Oswald"/>
              <a:sym typeface="Oswald"/>
            </a:endParaRPr>
          </a:p>
        </p:txBody>
      </p:sp>
      <p:pic>
        <p:nvPicPr>
          <p:cNvPr id="90" name="Google Shape;90;p15"/>
          <p:cNvPicPr preferRelativeResize="0"/>
          <p:nvPr/>
        </p:nvPicPr>
        <p:blipFill>
          <a:blip r:embed="rId3">
            <a:alphaModFix/>
          </a:blip>
          <a:stretch>
            <a:fillRect/>
          </a:stretch>
        </p:blipFill>
        <p:spPr>
          <a:xfrm>
            <a:off x="3473249" y="2262225"/>
            <a:ext cx="2282025" cy="2194024"/>
          </a:xfrm>
          <a:prstGeom prst="rect">
            <a:avLst/>
          </a:prstGeom>
          <a:noFill/>
          <a:ln>
            <a:noFill/>
          </a:ln>
        </p:spPr>
      </p:pic>
      <p:sp>
        <p:nvSpPr>
          <p:cNvPr id="91" name="Google Shape;91;p15"/>
          <p:cNvSpPr/>
          <p:nvPr/>
        </p:nvSpPr>
        <p:spPr>
          <a:xfrm>
            <a:off x="5888175" y="863550"/>
            <a:ext cx="2787300" cy="260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5"/>
          <p:cNvPicPr preferRelativeResize="0"/>
          <p:nvPr/>
        </p:nvPicPr>
        <p:blipFill>
          <a:blip r:embed="rId4">
            <a:alphaModFix/>
          </a:blip>
          <a:stretch>
            <a:fillRect/>
          </a:stretch>
        </p:blipFill>
        <p:spPr>
          <a:xfrm>
            <a:off x="6027650" y="948688"/>
            <a:ext cx="2508349" cy="3246123"/>
          </a:xfrm>
          <a:prstGeom prst="rect">
            <a:avLst/>
          </a:prstGeom>
          <a:noFill/>
          <a:ln>
            <a:noFill/>
          </a:ln>
        </p:spPr>
      </p:pic>
      <p:cxnSp>
        <p:nvCxnSpPr>
          <p:cNvPr id="93" name="Google Shape;93;p15"/>
          <p:cNvCxnSpPr/>
          <p:nvPr/>
        </p:nvCxnSpPr>
        <p:spPr>
          <a:xfrm rot="10800000" flipH="1">
            <a:off x="4315075" y="1279850"/>
            <a:ext cx="1970400" cy="2322000"/>
          </a:xfrm>
          <a:prstGeom prst="straightConnector1">
            <a:avLst/>
          </a:prstGeom>
          <a:noFill/>
          <a:ln w="28575" cap="flat" cmpd="sng">
            <a:solidFill>
              <a:schemeClr val="lt2"/>
            </a:solidFill>
            <a:prstDash val="solid"/>
            <a:round/>
            <a:headEnd type="none" w="med" len="med"/>
            <a:tailEnd type="none" w="med" len="med"/>
          </a:ln>
        </p:spPr>
      </p:cxnSp>
      <p:cxnSp>
        <p:nvCxnSpPr>
          <p:cNvPr id="94" name="Google Shape;94;p15"/>
          <p:cNvCxnSpPr/>
          <p:nvPr/>
        </p:nvCxnSpPr>
        <p:spPr>
          <a:xfrm rot="10800000" flipH="1">
            <a:off x="4315075" y="3407450"/>
            <a:ext cx="2802900" cy="194400"/>
          </a:xfrm>
          <a:prstGeom prst="straightConnector1">
            <a:avLst/>
          </a:prstGeom>
          <a:noFill/>
          <a:ln w="28575" cap="flat" cmpd="sng">
            <a:solidFill>
              <a:schemeClr val="lt2"/>
            </a:solidFill>
            <a:prstDash val="solid"/>
            <a:round/>
            <a:headEnd type="none" w="med" len="med"/>
            <a:tailEnd type="none" w="med" len="med"/>
          </a:ln>
        </p:spPr>
      </p:cxnSp>
      <p:cxnSp>
        <p:nvCxnSpPr>
          <p:cNvPr id="95" name="Google Shape;95;p15"/>
          <p:cNvCxnSpPr>
            <a:endCxn id="89" idx="1"/>
          </p:cNvCxnSpPr>
          <p:nvPr/>
        </p:nvCxnSpPr>
        <p:spPr>
          <a:xfrm>
            <a:off x="4951600" y="4140300"/>
            <a:ext cx="1632600" cy="496200"/>
          </a:xfrm>
          <a:prstGeom prst="straightConnector1">
            <a:avLst/>
          </a:prstGeom>
          <a:noFill/>
          <a:ln w="9525" cap="flat" cmpd="sng">
            <a:solidFill>
              <a:srgbClr val="C10505"/>
            </a:solidFill>
            <a:prstDash val="solid"/>
            <a:round/>
            <a:headEnd type="triangle" w="med" len="med"/>
            <a:tailEnd type="none" w="med" len="med"/>
          </a:ln>
        </p:spPr>
      </p:cxnSp>
      <p:cxnSp>
        <p:nvCxnSpPr>
          <p:cNvPr id="96" name="Google Shape;96;p15"/>
          <p:cNvCxnSpPr/>
          <p:nvPr/>
        </p:nvCxnSpPr>
        <p:spPr>
          <a:xfrm flipH="1">
            <a:off x="4371050" y="4164750"/>
            <a:ext cx="41400" cy="488700"/>
          </a:xfrm>
          <a:prstGeom prst="straightConnector1">
            <a:avLst/>
          </a:prstGeom>
          <a:noFill/>
          <a:ln w="9525" cap="flat" cmpd="sng">
            <a:solidFill>
              <a:srgbClr val="C10505"/>
            </a:solidFill>
            <a:prstDash val="solid"/>
            <a:round/>
            <a:headEnd type="triangle" w="med" len="med"/>
            <a:tailEnd type="none" w="med" len="med"/>
          </a:ln>
        </p:spPr>
      </p:cxnSp>
      <p:sp>
        <p:nvSpPr>
          <p:cNvPr id="97" name="Google Shape;97;p15"/>
          <p:cNvSpPr txBox="1">
            <a:spLocks noGrp="1"/>
          </p:cNvSpPr>
          <p:nvPr>
            <p:ph type="body" idx="1"/>
          </p:nvPr>
        </p:nvSpPr>
        <p:spPr>
          <a:xfrm>
            <a:off x="3917400" y="4653450"/>
            <a:ext cx="993300" cy="3402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Epicardial Fat </a:t>
            </a:r>
            <a:endParaRPr sz="1200">
              <a:solidFill>
                <a:srgbClr val="000000"/>
              </a:solidFill>
              <a:latin typeface="Oswald"/>
              <a:ea typeface="Oswald"/>
              <a:cs typeface="Oswald"/>
              <a:sym typeface="Oswald"/>
            </a:endParaRPr>
          </a:p>
        </p:txBody>
      </p:sp>
      <p:sp>
        <p:nvSpPr>
          <p:cNvPr id="98" name="Google Shape;98;p15"/>
          <p:cNvSpPr txBox="1">
            <a:spLocks noGrp="1"/>
          </p:cNvSpPr>
          <p:nvPr>
            <p:ph type="body" idx="1"/>
          </p:nvPr>
        </p:nvSpPr>
        <p:spPr>
          <a:xfrm>
            <a:off x="6429475" y="3864025"/>
            <a:ext cx="993300" cy="3402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Epicardium </a:t>
            </a:r>
            <a:endParaRPr sz="1200">
              <a:solidFill>
                <a:srgbClr val="000000"/>
              </a:solidFill>
              <a:latin typeface="Oswald"/>
              <a:ea typeface="Oswald"/>
              <a:cs typeface="Oswald"/>
              <a:sym typeface="Oswald"/>
            </a:endParaRPr>
          </a:p>
        </p:txBody>
      </p:sp>
      <p:cxnSp>
        <p:nvCxnSpPr>
          <p:cNvPr id="99" name="Google Shape;99;p15"/>
          <p:cNvCxnSpPr>
            <a:endCxn id="98" idx="1"/>
          </p:cNvCxnSpPr>
          <p:nvPr/>
        </p:nvCxnSpPr>
        <p:spPr>
          <a:xfrm>
            <a:off x="5078875" y="3808525"/>
            <a:ext cx="1350600" cy="225600"/>
          </a:xfrm>
          <a:prstGeom prst="straightConnector1">
            <a:avLst/>
          </a:prstGeom>
          <a:noFill/>
          <a:ln w="9525" cap="flat" cmpd="sng">
            <a:solidFill>
              <a:srgbClr val="C10505"/>
            </a:solidFill>
            <a:prstDash val="solid"/>
            <a:round/>
            <a:headEnd type="triangle" w="med" len="med"/>
            <a:tailEnd type="none" w="med" len="med"/>
          </a:ln>
        </p:spPr>
      </p:cxnSp>
      <p:cxnSp>
        <p:nvCxnSpPr>
          <p:cNvPr id="100" name="Google Shape;100;p15"/>
          <p:cNvCxnSpPr/>
          <p:nvPr/>
        </p:nvCxnSpPr>
        <p:spPr>
          <a:xfrm>
            <a:off x="7187950" y="2975850"/>
            <a:ext cx="27900" cy="786300"/>
          </a:xfrm>
          <a:prstGeom prst="straightConnector1">
            <a:avLst/>
          </a:prstGeom>
          <a:noFill/>
          <a:ln w="9525" cap="flat" cmpd="sng">
            <a:solidFill>
              <a:srgbClr val="C10505"/>
            </a:solidFill>
            <a:prstDash val="solid"/>
            <a:round/>
            <a:headEnd type="triangle" w="med" len="med"/>
            <a:tailEnd type="none" w="med" len="med"/>
          </a:ln>
        </p:spPr>
      </p:cxnSp>
      <p:cxnSp>
        <p:nvCxnSpPr>
          <p:cNvPr id="101" name="Google Shape;101;p15"/>
          <p:cNvCxnSpPr/>
          <p:nvPr/>
        </p:nvCxnSpPr>
        <p:spPr>
          <a:xfrm>
            <a:off x="7460600" y="2915088"/>
            <a:ext cx="69600" cy="699000"/>
          </a:xfrm>
          <a:prstGeom prst="straightConnector1">
            <a:avLst/>
          </a:prstGeom>
          <a:noFill/>
          <a:ln w="9525" cap="flat" cmpd="sng">
            <a:solidFill>
              <a:srgbClr val="C10505"/>
            </a:solidFill>
            <a:prstDash val="solid"/>
            <a:round/>
            <a:headEnd type="triangle" w="med" len="med"/>
            <a:tailEnd type="none" w="med" len="med"/>
          </a:ln>
        </p:spPr>
      </p:cxnSp>
      <p:sp>
        <p:nvSpPr>
          <p:cNvPr id="102" name="Google Shape;102;p15"/>
          <p:cNvSpPr txBox="1">
            <a:spLocks noGrp="1"/>
          </p:cNvSpPr>
          <p:nvPr>
            <p:ph type="body" idx="1"/>
          </p:nvPr>
        </p:nvSpPr>
        <p:spPr>
          <a:xfrm>
            <a:off x="6179600" y="3693850"/>
            <a:ext cx="1518900" cy="340200"/>
          </a:xfrm>
          <a:prstGeom prst="rect">
            <a:avLst/>
          </a:prstGeom>
          <a:noFill/>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200">
                <a:solidFill>
                  <a:srgbClr val="000000"/>
                </a:solidFill>
                <a:latin typeface="Oswald"/>
                <a:ea typeface="Oswald"/>
                <a:cs typeface="Oswald"/>
                <a:sym typeface="Oswald"/>
              </a:rPr>
              <a:t>Fat/ Connective Tissue</a:t>
            </a:r>
            <a:endParaRPr sz="1200">
              <a:solidFill>
                <a:srgbClr val="000000"/>
              </a:solidFill>
              <a:latin typeface="Oswald"/>
              <a:ea typeface="Oswald"/>
              <a:cs typeface="Oswald"/>
              <a:sym typeface="Oswald"/>
            </a:endParaRPr>
          </a:p>
        </p:txBody>
      </p:sp>
      <p:cxnSp>
        <p:nvCxnSpPr>
          <p:cNvPr id="103" name="Google Shape;103;p15"/>
          <p:cNvCxnSpPr/>
          <p:nvPr/>
        </p:nvCxnSpPr>
        <p:spPr>
          <a:xfrm>
            <a:off x="7446975" y="2430050"/>
            <a:ext cx="786300" cy="1313400"/>
          </a:xfrm>
          <a:prstGeom prst="straightConnector1">
            <a:avLst/>
          </a:prstGeom>
          <a:noFill/>
          <a:ln w="9525" cap="flat" cmpd="sng">
            <a:solidFill>
              <a:srgbClr val="C10505"/>
            </a:solidFill>
            <a:prstDash val="solid"/>
            <a:round/>
            <a:headEnd type="triangle" w="med" len="med"/>
            <a:tailEnd type="none" w="med" len="med"/>
          </a:ln>
        </p:spPr>
      </p:cxnSp>
      <p:sp>
        <p:nvSpPr>
          <p:cNvPr id="104" name="Google Shape;104;p15"/>
          <p:cNvSpPr txBox="1">
            <a:spLocks noGrp="1"/>
          </p:cNvSpPr>
          <p:nvPr>
            <p:ph type="body" idx="1"/>
          </p:nvPr>
        </p:nvSpPr>
        <p:spPr>
          <a:xfrm>
            <a:off x="7698550" y="3751150"/>
            <a:ext cx="993300" cy="340200"/>
          </a:xfrm>
          <a:prstGeom prst="rect">
            <a:avLst/>
          </a:prstGeom>
          <a:noFill/>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200">
                <a:solidFill>
                  <a:srgbClr val="000000"/>
                </a:solidFill>
                <a:latin typeface="Oswald"/>
                <a:ea typeface="Oswald"/>
                <a:cs typeface="Oswald"/>
                <a:sym typeface="Oswald"/>
              </a:rPr>
              <a:t>Calcified Lesion</a:t>
            </a:r>
            <a:endParaRPr sz="1200">
              <a:solidFill>
                <a:srgbClr val="000000"/>
              </a:solidFill>
              <a:latin typeface="Oswald"/>
              <a:ea typeface="Oswald"/>
              <a:cs typeface="Oswald"/>
              <a:sym typeface="Oswald"/>
            </a:endParaRPr>
          </a:p>
        </p:txBody>
      </p:sp>
      <p:cxnSp>
        <p:nvCxnSpPr>
          <p:cNvPr id="105" name="Google Shape;105;p15"/>
          <p:cNvCxnSpPr/>
          <p:nvPr/>
        </p:nvCxnSpPr>
        <p:spPr>
          <a:xfrm>
            <a:off x="7698550" y="3022150"/>
            <a:ext cx="25800" cy="1637400"/>
          </a:xfrm>
          <a:prstGeom prst="straightConnector1">
            <a:avLst/>
          </a:prstGeom>
          <a:noFill/>
          <a:ln w="9525" cap="flat" cmpd="sng">
            <a:solidFill>
              <a:srgbClr val="C10505"/>
            </a:solidFill>
            <a:prstDash val="solid"/>
            <a:round/>
            <a:headEnd type="triangle" w="med" len="med"/>
            <a:tailEnd type="none" w="med" len="med"/>
          </a:ln>
        </p:spPr>
      </p:cxnSp>
      <p:sp>
        <p:nvSpPr>
          <p:cNvPr id="106" name="Google Shape;106;p15"/>
          <p:cNvSpPr txBox="1">
            <a:spLocks noGrp="1"/>
          </p:cNvSpPr>
          <p:nvPr>
            <p:ph type="body" idx="1"/>
          </p:nvPr>
        </p:nvSpPr>
        <p:spPr>
          <a:xfrm>
            <a:off x="4116650" y="1133225"/>
            <a:ext cx="2467500" cy="340200"/>
          </a:xfrm>
          <a:prstGeom prst="rect">
            <a:avLst/>
          </a:prstGeom>
          <a:solidFill>
            <a:schemeClr val="lt2"/>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rgbClr val="000000"/>
                </a:solidFill>
                <a:latin typeface="Oswald"/>
                <a:ea typeface="Oswald"/>
                <a:cs typeface="Oswald"/>
                <a:sym typeface="Oswald"/>
              </a:rPr>
              <a:t>Coronary Vessel + Adventitial Tissue </a:t>
            </a:r>
            <a:endParaRPr sz="1200">
              <a:solidFill>
                <a:srgbClr val="000000"/>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97"/>
        <p:cNvGrpSpPr/>
        <p:nvPr/>
      </p:nvGrpSpPr>
      <p:grpSpPr>
        <a:xfrm>
          <a:off x="0" y="0"/>
          <a:ext cx="0" cy="0"/>
          <a:chOff x="0" y="0"/>
          <a:chExt cx="0" cy="0"/>
        </a:xfrm>
      </p:grpSpPr>
      <p:sp>
        <p:nvSpPr>
          <p:cNvPr id="498" name="Google Shape;498;p42"/>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Conclusions</a:t>
            </a:r>
            <a:endParaRPr b="1">
              <a:solidFill>
                <a:srgbClr val="990000"/>
              </a:solidFill>
            </a:endParaRPr>
          </a:p>
        </p:txBody>
      </p:sp>
      <p:sp>
        <p:nvSpPr>
          <p:cNvPr id="500" name="Google Shape;500;p42"/>
          <p:cNvSpPr txBox="1">
            <a:spLocks noGrp="1"/>
          </p:cNvSpPr>
          <p:nvPr>
            <p:ph type="body" idx="1"/>
          </p:nvPr>
        </p:nvSpPr>
        <p:spPr>
          <a:xfrm>
            <a:off x="311700" y="1076275"/>
            <a:ext cx="8520600" cy="377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b="1">
                <a:solidFill>
                  <a:srgbClr val="000000"/>
                </a:solidFill>
              </a:rPr>
              <a:t>Further understanding of atherosclerosis requires an analysis of tissue surrounding the coronary artery</a:t>
            </a:r>
            <a:endParaRPr b="1">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We constructed a pipeline that lays the foundation for such studies</a:t>
            </a:r>
            <a:endParaRPr b="1">
              <a:solidFill>
                <a:srgbClr val="000000"/>
              </a:solidFill>
            </a:endParaRPr>
          </a:p>
          <a:p>
            <a:pPr marL="914400" lvl="1" indent="-317500" algn="l" rtl="0">
              <a:spcBef>
                <a:spcPts val="0"/>
              </a:spcBef>
              <a:spcAft>
                <a:spcPts val="0"/>
              </a:spcAft>
              <a:buClr>
                <a:srgbClr val="434343"/>
              </a:buClr>
              <a:buSzPts val="1400"/>
              <a:buChar char="○"/>
            </a:pPr>
            <a:r>
              <a:rPr lang="en">
                <a:solidFill>
                  <a:srgbClr val="434343"/>
                </a:solidFill>
              </a:rPr>
              <a:t>Vessel linearization and tissue characterization</a:t>
            </a:r>
            <a:endParaRPr>
              <a:solidFill>
                <a:srgbClr val="434343"/>
              </a:solidFill>
            </a:endParaRPr>
          </a:p>
          <a:p>
            <a:pPr marL="457200" lvl="0" indent="-342900" algn="l" rtl="0">
              <a:spcBef>
                <a:spcPts val="0"/>
              </a:spcBef>
              <a:spcAft>
                <a:spcPts val="0"/>
              </a:spcAft>
              <a:buClr>
                <a:srgbClr val="000000"/>
              </a:buClr>
              <a:buSzPts val="1800"/>
              <a:buChar char="●"/>
            </a:pPr>
            <a:r>
              <a:rPr lang="en" b="1">
                <a:solidFill>
                  <a:srgbClr val="000000"/>
                </a:solidFill>
              </a:rPr>
              <a:t>The pipeline attains a proof of concept</a:t>
            </a:r>
            <a:endParaRPr b="1">
              <a:solidFill>
                <a:srgbClr val="000000"/>
              </a:solidFill>
            </a:endParaRPr>
          </a:p>
          <a:p>
            <a:pPr marL="914400" lvl="1" indent="-317500" algn="l" rtl="0">
              <a:spcBef>
                <a:spcPts val="0"/>
              </a:spcBef>
              <a:spcAft>
                <a:spcPts val="0"/>
              </a:spcAft>
              <a:buClr>
                <a:srgbClr val="434343"/>
              </a:buClr>
              <a:buSzPts val="1400"/>
              <a:buChar char="○"/>
            </a:pPr>
            <a:r>
              <a:rPr lang="en">
                <a:solidFill>
                  <a:srgbClr val="434343"/>
                </a:solidFill>
              </a:rPr>
              <a:t>Vessel linearization algorithms are proven acceptable robust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Linearized vessels can be more intuitively visualized and analyzed</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Possibilities for tissue analysis is immense</a:t>
            </a:r>
            <a:endParaRPr>
              <a:solidFill>
                <a:srgbClr val="434343"/>
              </a:solidFill>
            </a:endParaRPr>
          </a:p>
          <a:p>
            <a:pPr marL="457200" lvl="0" indent="-342900" algn="l" rtl="0">
              <a:spcBef>
                <a:spcPts val="0"/>
              </a:spcBef>
              <a:spcAft>
                <a:spcPts val="0"/>
              </a:spcAft>
              <a:buClr>
                <a:srgbClr val="000000"/>
              </a:buClr>
              <a:buSzPts val="1800"/>
              <a:buChar char="●"/>
            </a:pPr>
            <a:r>
              <a:rPr lang="en" b="1">
                <a:solidFill>
                  <a:srgbClr val="000000"/>
                </a:solidFill>
              </a:rPr>
              <a:t>More effort is required before the pipeline is ready for deployment</a:t>
            </a:r>
            <a:endParaRPr b="1">
              <a:solidFill>
                <a:srgbClr val="000000"/>
              </a:solidFill>
            </a:endParaRPr>
          </a:p>
          <a:p>
            <a:pPr marL="914400" lvl="1" indent="-317500" algn="l" rtl="0">
              <a:spcBef>
                <a:spcPts val="0"/>
              </a:spcBef>
              <a:spcAft>
                <a:spcPts val="0"/>
              </a:spcAft>
              <a:buClr>
                <a:srgbClr val="434343"/>
              </a:buClr>
              <a:buSzPts val="1400"/>
              <a:buChar char="○"/>
            </a:pPr>
            <a:r>
              <a:rPr lang="en">
                <a:solidFill>
                  <a:srgbClr val="434343"/>
                </a:solidFill>
              </a:rPr>
              <a:t>More systematic analysis packages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More intelligent tissue characterization techniques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Better user experience and higher throughput</a:t>
            </a:r>
            <a:endParaRPr>
              <a:solidFill>
                <a:srgbClr val="43434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04"/>
        <p:cNvGrpSpPr/>
        <p:nvPr/>
      </p:nvGrpSpPr>
      <p:grpSpPr>
        <a:xfrm>
          <a:off x="0" y="0"/>
          <a:ext cx="0" cy="0"/>
          <a:chOff x="0" y="0"/>
          <a:chExt cx="0" cy="0"/>
        </a:xfrm>
      </p:grpSpPr>
      <p:sp>
        <p:nvSpPr>
          <p:cNvPr id="505" name="Google Shape;50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Future Directions</a:t>
            </a:r>
            <a:endParaRPr b="1">
              <a:solidFill>
                <a:srgbClr val="990000"/>
              </a:solidFill>
            </a:endParaRPr>
          </a:p>
        </p:txBody>
      </p:sp>
      <p:sp>
        <p:nvSpPr>
          <p:cNvPr id="506" name="Google Shape;506;p43"/>
          <p:cNvSpPr/>
          <p:nvPr/>
        </p:nvSpPr>
        <p:spPr>
          <a:xfrm>
            <a:off x="404600" y="1226025"/>
            <a:ext cx="26790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Next Few Month</a:t>
            </a:r>
            <a:endParaRPr>
              <a:solidFill>
                <a:srgbClr val="FFFFFF"/>
              </a:solidFill>
              <a:latin typeface="Average"/>
              <a:ea typeface="Average"/>
              <a:cs typeface="Average"/>
              <a:sym typeface="Average"/>
            </a:endParaRPr>
          </a:p>
        </p:txBody>
      </p:sp>
      <p:sp>
        <p:nvSpPr>
          <p:cNvPr id="507" name="Google Shape;507;p43"/>
          <p:cNvSpPr/>
          <p:nvPr/>
        </p:nvSpPr>
        <p:spPr>
          <a:xfrm>
            <a:off x="3162475" y="1226025"/>
            <a:ext cx="26790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Next Year</a:t>
            </a:r>
            <a:endParaRPr>
              <a:solidFill>
                <a:srgbClr val="FFFFFF"/>
              </a:solidFill>
              <a:latin typeface="Average"/>
              <a:ea typeface="Average"/>
              <a:cs typeface="Average"/>
              <a:sym typeface="Average"/>
            </a:endParaRPr>
          </a:p>
        </p:txBody>
      </p:sp>
      <p:sp>
        <p:nvSpPr>
          <p:cNvPr id="508" name="Google Shape;508;p43"/>
          <p:cNvSpPr/>
          <p:nvPr/>
        </p:nvSpPr>
        <p:spPr>
          <a:xfrm>
            <a:off x="5920350" y="1226025"/>
            <a:ext cx="2679000" cy="420900"/>
          </a:xfrm>
          <a:prstGeom prst="roundRect">
            <a:avLst>
              <a:gd name="adj" fmla="val 16667"/>
            </a:avLst>
          </a:prstGeom>
          <a:solidFill>
            <a:srgbClr val="85200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Eventual Goal</a:t>
            </a:r>
            <a:endParaRPr>
              <a:solidFill>
                <a:srgbClr val="FFFFFF"/>
              </a:solidFill>
              <a:latin typeface="Average"/>
              <a:ea typeface="Average"/>
              <a:cs typeface="Average"/>
              <a:sym typeface="Average"/>
            </a:endParaRPr>
          </a:p>
        </p:txBody>
      </p:sp>
      <p:sp>
        <p:nvSpPr>
          <p:cNvPr id="509" name="Google Shape;509;p43"/>
          <p:cNvSpPr/>
          <p:nvPr/>
        </p:nvSpPr>
        <p:spPr>
          <a:xfrm>
            <a:off x="404600" y="1720925"/>
            <a:ext cx="2679000" cy="31161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Further test the pipeline with additional vessels from different images</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Better integrate different components of the pipeline</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Improve tissue analysis modules</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Documentation</a:t>
            </a:r>
            <a:endParaRPr>
              <a:solidFill>
                <a:srgbClr val="666666"/>
              </a:solidFill>
              <a:latin typeface="Average"/>
              <a:ea typeface="Average"/>
              <a:cs typeface="Average"/>
              <a:sym typeface="Average"/>
            </a:endParaRPr>
          </a:p>
        </p:txBody>
      </p:sp>
      <p:sp>
        <p:nvSpPr>
          <p:cNvPr id="510" name="Google Shape;510;p43"/>
          <p:cNvSpPr/>
          <p:nvPr/>
        </p:nvSpPr>
        <p:spPr>
          <a:xfrm>
            <a:off x="3162475" y="1720925"/>
            <a:ext cx="2679000" cy="31161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Improve user interface design and user experience</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Adding more tissue analysis modules</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Beta testing</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Begin physiologically relevant studies with additional images</a:t>
            </a:r>
            <a:endParaRPr>
              <a:solidFill>
                <a:srgbClr val="666666"/>
              </a:solidFill>
              <a:latin typeface="Average"/>
              <a:ea typeface="Average"/>
              <a:cs typeface="Average"/>
              <a:sym typeface="Average"/>
            </a:endParaRPr>
          </a:p>
        </p:txBody>
      </p:sp>
      <p:sp>
        <p:nvSpPr>
          <p:cNvPr id="511" name="Google Shape;511;p43"/>
          <p:cNvSpPr/>
          <p:nvPr/>
        </p:nvSpPr>
        <p:spPr>
          <a:xfrm>
            <a:off x="5920350" y="1720925"/>
            <a:ext cx="2679000" cy="3116100"/>
          </a:xfrm>
          <a:prstGeom prst="roundRect">
            <a:avLst>
              <a:gd name="adj" fmla="val 16667"/>
            </a:avLst>
          </a:prstGeom>
          <a:solidFill>
            <a:srgbClr val="FFFFF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Improve the throughput of the pipeline (automation and software engineering)</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a:solidFill>
                  <a:srgbClr val="666666"/>
                </a:solidFill>
                <a:latin typeface="Average"/>
                <a:ea typeface="Average"/>
                <a:cs typeface="Average"/>
                <a:sym typeface="Average"/>
              </a:rPr>
              <a:t>Continue physiologically relevant studies with a large number of images</a:t>
            </a:r>
            <a:endParaRPr>
              <a:solidFill>
                <a:srgbClr val="666666"/>
              </a:solidFill>
              <a:latin typeface="Average"/>
              <a:ea typeface="Average"/>
              <a:cs typeface="Average"/>
              <a:sym typeface="Average"/>
            </a:endParaRPr>
          </a:p>
          <a:p>
            <a:pPr marL="457200" lvl="0" indent="0" algn="l" rtl="0">
              <a:spcBef>
                <a:spcPts val="0"/>
              </a:spcBef>
              <a:spcAft>
                <a:spcPts val="0"/>
              </a:spcAft>
              <a:buNone/>
            </a:pPr>
            <a:endParaRPr>
              <a:solidFill>
                <a:srgbClr val="666666"/>
              </a:solidFill>
              <a:latin typeface="Average"/>
              <a:ea typeface="Average"/>
              <a:cs typeface="Average"/>
              <a:sym typeface="Average"/>
            </a:endParaRPr>
          </a:p>
          <a:p>
            <a:pPr marL="228600" lvl="0" indent="-203200" algn="l" rtl="0">
              <a:spcBef>
                <a:spcPts val="0"/>
              </a:spcBef>
              <a:spcAft>
                <a:spcPts val="0"/>
              </a:spcAft>
              <a:buClr>
                <a:srgbClr val="666666"/>
              </a:buClr>
              <a:buSzPts val="1400"/>
              <a:buFont typeface="Average"/>
              <a:buAutoNum type="arabicPeriod"/>
            </a:pPr>
            <a:r>
              <a:rPr lang="en" b="1">
                <a:solidFill>
                  <a:srgbClr val="666666"/>
                </a:solidFill>
                <a:latin typeface="Average"/>
                <a:ea typeface="Average"/>
                <a:cs typeface="Average"/>
                <a:sym typeface="Average"/>
              </a:rPr>
              <a:t>Generate new insights into the pathology of atherosclerosis</a:t>
            </a:r>
            <a:endParaRPr b="1">
              <a:solidFill>
                <a:srgbClr val="666666"/>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15"/>
        <p:cNvGrpSpPr/>
        <p:nvPr/>
      </p:nvGrpSpPr>
      <p:grpSpPr>
        <a:xfrm>
          <a:off x="0" y="0"/>
          <a:ext cx="0" cy="0"/>
          <a:chOff x="0" y="0"/>
          <a:chExt cx="0" cy="0"/>
        </a:xfrm>
      </p:grpSpPr>
      <p:sp>
        <p:nvSpPr>
          <p:cNvPr id="516" name="Google Shape;51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Acknowledgements</a:t>
            </a:r>
            <a:endParaRPr>
              <a:solidFill>
                <a:srgbClr val="990000"/>
              </a:solidFill>
            </a:endParaRPr>
          </a:p>
        </p:txBody>
      </p:sp>
      <p:sp>
        <p:nvSpPr>
          <p:cNvPr id="517" name="Google Shape;517;p44"/>
          <p:cNvSpPr txBox="1">
            <a:spLocks noGrp="1"/>
          </p:cNvSpPr>
          <p:nvPr>
            <p:ph type="body" idx="1"/>
          </p:nvPr>
        </p:nvSpPr>
        <p:spPr>
          <a:xfrm>
            <a:off x="235500" y="1152475"/>
            <a:ext cx="35622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For their technical guidance</a:t>
            </a:r>
            <a:endParaRPr sz="1600" b="1">
              <a:solidFill>
                <a:srgbClr val="000000"/>
              </a:solidFill>
            </a:endParaRPr>
          </a:p>
          <a:p>
            <a:pPr marL="800100" lvl="1" indent="-215900" algn="l" rtl="0">
              <a:spcBef>
                <a:spcPts val="0"/>
              </a:spcBef>
              <a:spcAft>
                <a:spcPts val="0"/>
              </a:spcAft>
              <a:buClr>
                <a:srgbClr val="000000"/>
              </a:buClr>
              <a:buSzPts val="1600"/>
              <a:buChar char="○"/>
            </a:pPr>
            <a:r>
              <a:rPr lang="en" sz="1600">
                <a:solidFill>
                  <a:srgbClr val="000000"/>
                </a:solidFill>
              </a:rPr>
              <a:t>Dr. Geert Schmid-Schönbein</a:t>
            </a:r>
            <a:endParaRPr sz="1600">
              <a:solidFill>
                <a:srgbClr val="000000"/>
              </a:solidFill>
            </a:endParaRPr>
          </a:p>
          <a:p>
            <a:pPr marL="800100" lvl="1" indent="-215900" algn="l" rtl="0">
              <a:spcBef>
                <a:spcPts val="0"/>
              </a:spcBef>
              <a:spcAft>
                <a:spcPts val="0"/>
              </a:spcAft>
              <a:buClr>
                <a:srgbClr val="000000"/>
              </a:buClr>
              <a:buSzPts val="1600"/>
              <a:buChar char="○"/>
            </a:pPr>
            <a:r>
              <a:rPr lang="en" sz="1600">
                <a:solidFill>
                  <a:srgbClr val="000000"/>
                </a:solidFill>
              </a:rPr>
              <a:t>Dr. Elliot McVeigh</a:t>
            </a:r>
            <a:endParaRPr sz="1600">
              <a:solidFill>
                <a:srgbClr val="000000"/>
              </a:solidFill>
            </a:endParaRPr>
          </a:p>
          <a:p>
            <a:pPr marL="800100" lvl="1" indent="-215900" algn="l" rtl="0">
              <a:spcBef>
                <a:spcPts val="0"/>
              </a:spcBef>
              <a:spcAft>
                <a:spcPts val="0"/>
              </a:spcAft>
              <a:buClr>
                <a:srgbClr val="000000"/>
              </a:buClr>
              <a:buSzPts val="1600"/>
              <a:buChar char="○"/>
            </a:pPr>
            <a:r>
              <a:rPr lang="en" sz="1600">
                <a:solidFill>
                  <a:srgbClr val="000000"/>
                </a:solidFill>
              </a:rPr>
              <a:t>Zhennong Chen</a:t>
            </a:r>
            <a:endParaRPr sz="1600">
              <a:solidFill>
                <a:srgbClr val="000000"/>
              </a:solidFill>
            </a:endParaRPr>
          </a:p>
          <a:p>
            <a:pPr marL="457200" lvl="0" indent="-330200" algn="l" rtl="0">
              <a:spcBef>
                <a:spcPts val="0"/>
              </a:spcBef>
              <a:spcAft>
                <a:spcPts val="0"/>
              </a:spcAft>
              <a:buClr>
                <a:srgbClr val="000000"/>
              </a:buClr>
              <a:buSzPts val="1600"/>
              <a:buChar char="●"/>
            </a:pPr>
            <a:r>
              <a:rPr lang="en" sz="1600" b="1">
                <a:solidFill>
                  <a:srgbClr val="000000"/>
                </a:solidFill>
              </a:rPr>
              <a:t>For their professional support</a:t>
            </a:r>
            <a:endParaRPr sz="1600" b="1">
              <a:solidFill>
                <a:srgbClr val="000000"/>
              </a:solidFill>
            </a:endParaRPr>
          </a:p>
          <a:p>
            <a:pPr marL="800100" lvl="1" indent="-215900" algn="l" rtl="0">
              <a:spcBef>
                <a:spcPts val="0"/>
              </a:spcBef>
              <a:spcAft>
                <a:spcPts val="0"/>
              </a:spcAft>
              <a:buClr>
                <a:srgbClr val="000000"/>
              </a:buClr>
              <a:buSzPts val="1600"/>
              <a:buChar char="○"/>
            </a:pPr>
            <a:r>
              <a:rPr lang="en" sz="1600">
                <a:solidFill>
                  <a:srgbClr val="000000"/>
                </a:solidFill>
              </a:rPr>
              <a:t>Neha Chhugani</a:t>
            </a:r>
            <a:endParaRPr sz="1600">
              <a:solidFill>
                <a:srgbClr val="000000"/>
              </a:solidFill>
            </a:endParaRPr>
          </a:p>
          <a:p>
            <a:pPr marL="800100" lvl="1" indent="-215900" algn="l" rtl="0">
              <a:spcBef>
                <a:spcPts val="0"/>
              </a:spcBef>
              <a:spcAft>
                <a:spcPts val="0"/>
              </a:spcAft>
              <a:buClr>
                <a:srgbClr val="000000"/>
              </a:buClr>
              <a:buSzPts val="1600"/>
              <a:buChar char="○"/>
            </a:pPr>
            <a:r>
              <a:rPr lang="en" sz="1600">
                <a:solidFill>
                  <a:srgbClr val="000000"/>
                </a:solidFill>
              </a:rPr>
              <a:t>Dr. Bruce Wheeler</a:t>
            </a:r>
            <a:endParaRPr sz="1600">
              <a:solidFill>
                <a:srgbClr val="000000"/>
              </a:solidFill>
            </a:endParaRPr>
          </a:p>
        </p:txBody>
      </p:sp>
      <p:pic>
        <p:nvPicPr>
          <p:cNvPr id="518" name="Google Shape;518;p44"/>
          <p:cNvPicPr preferRelativeResize="0"/>
          <p:nvPr/>
        </p:nvPicPr>
        <p:blipFill>
          <a:blip r:embed="rId3">
            <a:alphaModFix/>
          </a:blip>
          <a:stretch>
            <a:fillRect/>
          </a:stretch>
        </p:blipFill>
        <p:spPr>
          <a:xfrm>
            <a:off x="3797774" y="612550"/>
            <a:ext cx="1700675" cy="2002825"/>
          </a:xfrm>
          <a:prstGeom prst="rect">
            <a:avLst/>
          </a:prstGeom>
          <a:noFill/>
          <a:ln>
            <a:noFill/>
          </a:ln>
        </p:spPr>
      </p:pic>
      <p:pic>
        <p:nvPicPr>
          <p:cNvPr id="519" name="Google Shape;519;p44"/>
          <p:cNvPicPr preferRelativeResize="0"/>
          <p:nvPr/>
        </p:nvPicPr>
        <p:blipFill>
          <a:blip r:embed="rId4">
            <a:alphaModFix/>
          </a:blip>
          <a:stretch>
            <a:fillRect/>
          </a:stretch>
        </p:blipFill>
        <p:spPr>
          <a:xfrm>
            <a:off x="7397575" y="612550"/>
            <a:ext cx="1700675" cy="2002825"/>
          </a:xfrm>
          <a:prstGeom prst="rect">
            <a:avLst/>
          </a:prstGeom>
          <a:noFill/>
          <a:ln>
            <a:noFill/>
          </a:ln>
        </p:spPr>
      </p:pic>
      <p:pic>
        <p:nvPicPr>
          <p:cNvPr id="520" name="Google Shape;520;p44"/>
          <p:cNvPicPr preferRelativeResize="0"/>
          <p:nvPr/>
        </p:nvPicPr>
        <p:blipFill>
          <a:blip r:embed="rId5">
            <a:alphaModFix/>
          </a:blip>
          <a:stretch>
            <a:fillRect/>
          </a:stretch>
        </p:blipFill>
        <p:spPr>
          <a:xfrm>
            <a:off x="3797775" y="2852375"/>
            <a:ext cx="1700675" cy="1700675"/>
          </a:xfrm>
          <a:prstGeom prst="rect">
            <a:avLst/>
          </a:prstGeom>
          <a:noFill/>
          <a:ln>
            <a:noFill/>
          </a:ln>
        </p:spPr>
      </p:pic>
      <p:pic>
        <p:nvPicPr>
          <p:cNvPr id="521" name="Google Shape;521;p44"/>
          <p:cNvPicPr preferRelativeResize="0"/>
          <p:nvPr/>
        </p:nvPicPr>
        <p:blipFill rotWithShape="1">
          <a:blip r:embed="rId6">
            <a:alphaModFix/>
          </a:blip>
          <a:srcRect/>
          <a:stretch/>
        </p:blipFill>
        <p:spPr>
          <a:xfrm>
            <a:off x="5587924" y="2852370"/>
            <a:ext cx="1707525" cy="1721980"/>
          </a:xfrm>
          <a:prstGeom prst="rect">
            <a:avLst/>
          </a:prstGeom>
          <a:noFill/>
          <a:ln>
            <a:noFill/>
          </a:ln>
        </p:spPr>
      </p:pic>
      <p:pic>
        <p:nvPicPr>
          <p:cNvPr id="522" name="Google Shape;522;p44"/>
          <p:cNvPicPr preferRelativeResize="0"/>
          <p:nvPr/>
        </p:nvPicPr>
        <p:blipFill>
          <a:blip r:embed="rId7">
            <a:alphaModFix/>
          </a:blip>
          <a:stretch>
            <a:fillRect/>
          </a:stretch>
        </p:blipFill>
        <p:spPr>
          <a:xfrm>
            <a:off x="5594250" y="612550"/>
            <a:ext cx="1707525" cy="2002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26"/>
        <p:cNvGrpSpPr/>
        <p:nvPr/>
      </p:nvGrpSpPr>
      <p:grpSpPr>
        <a:xfrm>
          <a:off x="0" y="0"/>
          <a:ext cx="0" cy="0"/>
          <a:chOff x="0" y="0"/>
          <a:chExt cx="0" cy="0"/>
        </a:xfrm>
      </p:grpSpPr>
      <p:sp>
        <p:nvSpPr>
          <p:cNvPr id="527" name="Google Shape;527;p45"/>
          <p:cNvSpPr txBox="1">
            <a:spLocks noGrp="1"/>
          </p:cNvSpPr>
          <p:nvPr>
            <p:ph type="ctrTitle"/>
          </p:nvPr>
        </p:nvSpPr>
        <p:spPr>
          <a:xfrm>
            <a:off x="1443475" y="1454300"/>
            <a:ext cx="8520600" cy="9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a:solidFill>
                  <a:srgbClr val="990000"/>
                </a:solidFill>
              </a:rPr>
              <a:t>THANK YOU!</a:t>
            </a:r>
            <a:endParaRPr sz="6000" b="1">
              <a:solidFill>
                <a:srgbClr val="990000"/>
              </a:solidFill>
            </a:endParaRPr>
          </a:p>
        </p:txBody>
      </p:sp>
      <p:sp>
        <p:nvSpPr>
          <p:cNvPr id="528" name="Google Shape;528;p45"/>
          <p:cNvSpPr txBox="1">
            <a:spLocks noGrp="1"/>
          </p:cNvSpPr>
          <p:nvPr>
            <p:ph type="ctrTitle"/>
          </p:nvPr>
        </p:nvSpPr>
        <p:spPr>
          <a:xfrm>
            <a:off x="1653025" y="1959125"/>
            <a:ext cx="8520600" cy="9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solidFill>
                  <a:srgbClr val="C10505"/>
                </a:solidFill>
              </a:rPr>
              <a:t>ANY QUESTIONS?</a:t>
            </a:r>
            <a:endParaRPr sz="3600" b="1">
              <a:solidFill>
                <a:srgbClr val="C10505"/>
              </a:solidFill>
            </a:endParaRPr>
          </a:p>
        </p:txBody>
      </p:sp>
      <p:pic>
        <p:nvPicPr>
          <p:cNvPr id="529" name="Google Shape;529;p45"/>
          <p:cNvPicPr preferRelativeResize="0"/>
          <p:nvPr/>
        </p:nvPicPr>
        <p:blipFill>
          <a:blip r:embed="rId3">
            <a:alphaModFix/>
          </a:blip>
          <a:stretch>
            <a:fillRect/>
          </a:stretch>
        </p:blipFill>
        <p:spPr>
          <a:xfrm>
            <a:off x="6410325" y="654200"/>
            <a:ext cx="2209800" cy="1668050"/>
          </a:xfrm>
          <a:prstGeom prst="rect">
            <a:avLst/>
          </a:prstGeom>
          <a:noFill/>
          <a:ln>
            <a:noFill/>
          </a:ln>
        </p:spPr>
      </p:pic>
      <p:pic>
        <p:nvPicPr>
          <p:cNvPr id="530" name="Google Shape;530;p45"/>
          <p:cNvPicPr preferRelativeResize="0"/>
          <p:nvPr/>
        </p:nvPicPr>
        <p:blipFill>
          <a:blip r:embed="rId4">
            <a:alphaModFix/>
          </a:blip>
          <a:stretch>
            <a:fillRect/>
          </a:stretch>
        </p:blipFill>
        <p:spPr>
          <a:xfrm>
            <a:off x="6210300" y="2990849"/>
            <a:ext cx="1752600" cy="1087050"/>
          </a:xfrm>
          <a:prstGeom prst="rect">
            <a:avLst/>
          </a:prstGeom>
          <a:noFill/>
          <a:ln>
            <a:noFill/>
          </a:ln>
        </p:spPr>
      </p:pic>
      <p:pic>
        <p:nvPicPr>
          <p:cNvPr id="531" name="Google Shape;531;p45"/>
          <p:cNvPicPr preferRelativeResize="0"/>
          <p:nvPr/>
        </p:nvPicPr>
        <p:blipFill>
          <a:blip r:embed="rId5">
            <a:alphaModFix/>
          </a:blip>
          <a:stretch>
            <a:fillRect/>
          </a:stretch>
        </p:blipFill>
        <p:spPr>
          <a:xfrm>
            <a:off x="4618500" y="3137950"/>
            <a:ext cx="1432025" cy="1314600"/>
          </a:xfrm>
          <a:prstGeom prst="rect">
            <a:avLst/>
          </a:prstGeom>
          <a:noFill/>
          <a:ln>
            <a:noFill/>
          </a:ln>
        </p:spPr>
      </p:pic>
      <p:pic>
        <p:nvPicPr>
          <p:cNvPr id="532" name="Google Shape;532;p45"/>
          <p:cNvPicPr preferRelativeResize="0"/>
          <p:nvPr/>
        </p:nvPicPr>
        <p:blipFill>
          <a:blip r:embed="rId6">
            <a:alphaModFix/>
          </a:blip>
          <a:stretch>
            <a:fillRect/>
          </a:stretch>
        </p:blipFill>
        <p:spPr>
          <a:xfrm>
            <a:off x="3211700" y="3137950"/>
            <a:ext cx="1314600" cy="1314600"/>
          </a:xfrm>
          <a:prstGeom prst="rect">
            <a:avLst/>
          </a:prstGeom>
          <a:noFill/>
          <a:ln>
            <a:noFill/>
          </a:ln>
        </p:spPr>
      </p:pic>
      <p:pic>
        <p:nvPicPr>
          <p:cNvPr id="533" name="Google Shape;533;p45"/>
          <p:cNvPicPr preferRelativeResize="0"/>
          <p:nvPr/>
        </p:nvPicPr>
        <p:blipFill>
          <a:blip r:embed="rId7">
            <a:alphaModFix/>
          </a:blip>
          <a:stretch>
            <a:fillRect/>
          </a:stretch>
        </p:blipFill>
        <p:spPr>
          <a:xfrm>
            <a:off x="2056473" y="3137950"/>
            <a:ext cx="1063028" cy="1314599"/>
          </a:xfrm>
          <a:prstGeom prst="rect">
            <a:avLst/>
          </a:prstGeom>
          <a:noFill/>
          <a:ln>
            <a:noFill/>
          </a:ln>
        </p:spPr>
      </p:pic>
      <p:pic>
        <p:nvPicPr>
          <p:cNvPr id="534" name="Google Shape;534;p45"/>
          <p:cNvPicPr preferRelativeResize="0"/>
          <p:nvPr/>
        </p:nvPicPr>
        <p:blipFill>
          <a:blip r:embed="rId8">
            <a:alphaModFix/>
          </a:blip>
          <a:stretch>
            <a:fillRect/>
          </a:stretch>
        </p:blipFill>
        <p:spPr>
          <a:xfrm>
            <a:off x="901248" y="3137950"/>
            <a:ext cx="1063024" cy="13177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body" idx="1"/>
          </p:nvPr>
        </p:nvSpPr>
        <p:spPr>
          <a:xfrm>
            <a:off x="311700" y="1431300"/>
            <a:ext cx="8285700" cy="337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000000"/>
                </a:solidFill>
              </a:rPr>
              <a:t>The etiology of atherosclerosis is controversial:</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
                <a:solidFill>
                  <a:srgbClr val="000000"/>
                </a:solidFill>
              </a:rPr>
              <a:t>Genetics</a:t>
            </a:r>
            <a:endParaRPr>
              <a:solidFill>
                <a:srgbClr val="000000"/>
              </a:solidFill>
            </a:endParaRPr>
          </a:p>
          <a:p>
            <a:pPr marL="914400" lvl="1" indent="-317500" algn="l" rtl="0">
              <a:lnSpc>
                <a:spcPct val="100000"/>
              </a:lnSpc>
              <a:spcBef>
                <a:spcPts val="0"/>
              </a:spcBef>
              <a:spcAft>
                <a:spcPts val="0"/>
              </a:spcAft>
              <a:buClr>
                <a:srgbClr val="000000"/>
              </a:buClr>
              <a:buSzPts val="1400"/>
              <a:buChar char="○"/>
            </a:pPr>
            <a:r>
              <a:rPr lang="en">
                <a:solidFill>
                  <a:srgbClr val="000000"/>
                </a:solidFill>
              </a:rPr>
              <a:t>Viruses, bacteria</a:t>
            </a:r>
            <a:endParaRPr>
              <a:solidFill>
                <a:srgbClr val="000000"/>
              </a:solidFill>
            </a:endParaRPr>
          </a:p>
          <a:p>
            <a:pPr marL="914400" lvl="1" indent="-317500" algn="l" rtl="0">
              <a:lnSpc>
                <a:spcPct val="100000"/>
              </a:lnSpc>
              <a:spcBef>
                <a:spcPts val="0"/>
              </a:spcBef>
              <a:spcAft>
                <a:spcPts val="0"/>
              </a:spcAft>
              <a:buClr>
                <a:srgbClr val="000000"/>
              </a:buClr>
              <a:buSzPts val="1400"/>
              <a:buChar char="○"/>
            </a:pPr>
            <a:r>
              <a:rPr lang="en" b="1">
                <a:solidFill>
                  <a:srgbClr val="000000"/>
                </a:solidFill>
              </a:rPr>
              <a:t>Fluid shear stress &amp; arterial bifurcations. </a:t>
            </a:r>
            <a:endParaRPr b="1">
              <a:solidFill>
                <a:srgbClr val="000000"/>
              </a:solidFill>
            </a:endParaRPr>
          </a:p>
          <a:p>
            <a:pPr marL="914400" lvl="1" indent="-317500" algn="l" rtl="0">
              <a:lnSpc>
                <a:spcPct val="100000"/>
              </a:lnSpc>
              <a:spcBef>
                <a:spcPts val="0"/>
              </a:spcBef>
              <a:spcAft>
                <a:spcPts val="0"/>
              </a:spcAft>
              <a:buClr>
                <a:srgbClr val="000000"/>
              </a:buClr>
              <a:buSzPts val="1400"/>
              <a:buChar char="○"/>
            </a:pPr>
            <a:r>
              <a:rPr lang="en">
                <a:solidFill>
                  <a:srgbClr val="000000"/>
                </a:solidFill>
              </a:rPr>
              <a:t>Inflammation and cholesterol related to diet </a:t>
            </a:r>
            <a:endParaRPr>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Progression of atherosclerotic lesions </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Morphology of atherosclerosis</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
                <a:solidFill>
                  <a:srgbClr val="000000"/>
                </a:solidFill>
              </a:rPr>
              <a:t>Adventitial tissue in atherosclerotic lesions</a:t>
            </a:r>
            <a:endParaRPr>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Current pathological and imaging studies of atherosclerosis in humans omit critical anatomical information of surrounding tissue that can shed light on the initiation of atherosclerosis.</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p:txBody>
      </p:sp>
      <p:sp>
        <p:nvSpPr>
          <p:cNvPr id="112" name="Google Shape;112;p16"/>
          <p:cNvSpPr/>
          <p:nvPr/>
        </p:nvSpPr>
        <p:spPr>
          <a:xfrm>
            <a:off x="10650" y="2232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a:spLocks noGrp="1"/>
          </p:cNvSpPr>
          <p:nvPr>
            <p:ph type="title"/>
          </p:nvPr>
        </p:nvSpPr>
        <p:spPr>
          <a:xfrm>
            <a:off x="311700" y="343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Problem Statement </a:t>
            </a:r>
            <a:endParaRPr b="1">
              <a:solidFill>
                <a:srgbClr val="99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479625" y="136850"/>
            <a:ext cx="8715300" cy="10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00"/>
                </a:solidFill>
              </a:rPr>
              <a:t>Current Technology: </a:t>
            </a:r>
            <a:r>
              <a:rPr lang="en" sz="1800" b="1">
                <a:solidFill>
                  <a:srgbClr val="C10505"/>
                </a:solidFill>
              </a:rPr>
              <a:t>Non-Invasive Techniques  </a:t>
            </a:r>
            <a:r>
              <a:rPr lang="en" b="1">
                <a:solidFill>
                  <a:srgbClr val="990000"/>
                </a:solidFill>
              </a:rPr>
              <a:t>  </a:t>
            </a:r>
            <a:endParaRPr b="1">
              <a:solidFill>
                <a:srgbClr val="990000"/>
              </a:solidFill>
            </a:endParaRPr>
          </a:p>
        </p:txBody>
      </p:sp>
      <p:graphicFrame>
        <p:nvGraphicFramePr>
          <p:cNvPr id="119" name="Google Shape;119;p17"/>
          <p:cNvGraphicFramePr/>
          <p:nvPr/>
        </p:nvGraphicFramePr>
        <p:xfrm>
          <a:off x="479625" y="1096438"/>
          <a:ext cx="8556750" cy="2042710"/>
        </p:xfrm>
        <a:graphic>
          <a:graphicData uri="http://schemas.openxmlformats.org/drawingml/2006/table">
            <a:tbl>
              <a:tblPr>
                <a:noFill/>
                <a:tableStyleId>{7D2CECF4-B689-4A17-9AE0-6355ABA8ED7E}</a:tableStyleId>
              </a:tblPr>
              <a:tblGrid>
                <a:gridCol w="13181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1658200">
                  <a:extLst>
                    <a:ext uri="{9D8B030D-6E8A-4147-A177-3AD203B41FA5}">
                      <a16:colId xmlns:a16="http://schemas.microsoft.com/office/drawing/2014/main" val="20002"/>
                    </a:ext>
                  </a:extLst>
                </a:gridCol>
                <a:gridCol w="1743250">
                  <a:extLst>
                    <a:ext uri="{9D8B030D-6E8A-4147-A177-3AD203B41FA5}">
                      <a16:colId xmlns:a16="http://schemas.microsoft.com/office/drawing/2014/main" val="20003"/>
                    </a:ext>
                  </a:extLst>
                </a:gridCol>
                <a:gridCol w="1977025">
                  <a:extLst>
                    <a:ext uri="{9D8B030D-6E8A-4147-A177-3AD203B41FA5}">
                      <a16:colId xmlns:a16="http://schemas.microsoft.com/office/drawing/2014/main" val="20004"/>
                    </a:ext>
                  </a:extLst>
                </a:gridCol>
              </a:tblGrid>
              <a:tr h="518800">
                <a:tc>
                  <a:txBody>
                    <a:bodyPr/>
                    <a:lstStyle/>
                    <a:p>
                      <a:pPr marL="0" lvl="0" indent="0" algn="l" rtl="0">
                        <a:spcBef>
                          <a:spcPts val="0"/>
                        </a:spcBef>
                        <a:spcAft>
                          <a:spcPts val="0"/>
                        </a:spcAft>
                        <a:buNone/>
                      </a:pPr>
                      <a:r>
                        <a:rPr lang="en">
                          <a:solidFill>
                            <a:srgbClr val="FFFFFF"/>
                          </a:solidFill>
                          <a:latin typeface="Oswald"/>
                          <a:ea typeface="Oswald"/>
                          <a:cs typeface="Oswald"/>
                          <a:sym typeface="Oswald"/>
                        </a:rPr>
                        <a:t>Imaging Modality </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a:solidFill>
                            <a:srgbClr val="FFFFFF"/>
                          </a:solidFill>
                          <a:latin typeface="Oswald"/>
                          <a:ea typeface="Oswald"/>
                          <a:cs typeface="Oswald"/>
                          <a:sym typeface="Oswald"/>
                        </a:rPr>
                        <a:t>Coronary Angiography</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a:solidFill>
                            <a:srgbClr val="FFFFFF"/>
                          </a:solidFill>
                          <a:latin typeface="Oswald"/>
                          <a:ea typeface="Oswald"/>
                          <a:cs typeface="Oswald"/>
                          <a:sym typeface="Oswald"/>
                        </a:rPr>
                        <a:t>CMR</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a:solidFill>
                            <a:srgbClr val="FFFFFF"/>
                          </a:solidFill>
                          <a:latin typeface="Oswald"/>
                          <a:ea typeface="Oswald"/>
                          <a:cs typeface="Oswald"/>
                          <a:sym typeface="Oswald"/>
                        </a:rPr>
                        <a:t>CT-Scan </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a:solidFill>
                            <a:srgbClr val="FFFFFF"/>
                          </a:solidFill>
                          <a:latin typeface="Oswald"/>
                          <a:ea typeface="Oswald"/>
                          <a:cs typeface="Oswald"/>
                          <a:sym typeface="Oswald"/>
                        </a:rPr>
                        <a:t>PET-Scan </a:t>
                      </a:r>
                      <a:endParaRPr>
                        <a:solidFill>
                          <a:srgbClr val="FFFFFF"/>
                        </a:solidFill>
                        <a:latin typeface="Oswald"/>
                        <a:ea typeface="Oswald"/>
                        <a:cs typeface="Oswald"/>
                        <a:sym typeface="Oswald"/>
                      </a:endParaRPr>
                    </a:p>
                  </a:txBody>
                  <a:tcPr marL="91425" marR="91425" marT="91425" marB="91425">
                    <a:solidFill>
                      <a:srgbClr val="C10505"/>
                    </a:solidFill>
                  </a:tcPr>
                </a:tc>
                <a:extLst>
                  <a:ext uri="{0D108BD9-81ED-4DB2-BD59-A6C34878D82A}">
                    <a16:rowId xmlns:a16="http://schemas.microsoft.com/office/drawing/2014/main" val="10000"/>
                  </a:ext>
                </a:extLst>
              </a:tr>
              <a:tr h="377075">
                <a:tc>
                  <a:txBody>
                    <a:bodyPr/>
                    <a:lstStyle/>
                    <a:p>
                      <a:pPr marL="0" lvl="0" indent="0" algn="l" rtl="0">
                        <a:spcBef>
                          <a:spcPts val="0"/>
                        </a:spcBef>
                        <a:spcAft>
                          <a:spcPts val="0"/>
                        </a:spcAft>
                        <a:buNone/>
                      </a:pPr>
                      <a:r>
                        <a:rPr lang="en">
                          <a:solidFill>
                            <a:srgbClr val="FFFFFF"/>
                          </a:solidFill>
                          <a:latin typeface="Oswald"/>
                          <a:ea typeface="Oswald"/>
                          <a:cs typeface="Oswald"/>
                          <a:sym typeface="Oswald"/>
                        </a:rPr>
                        <a:t>Calcium </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sz="1800">
                          <a:latin typeface="Oswald"/>
                          <a:ea typeface="Oswald"/>
                          <a:cs typeface="Oswald"/>
                          <a:sym typeface="Oswald"/>
                        </a:rPr>
                        <a:t>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a:t>
                      </a:r>
                      <a:endParaRPr sz="1800">
                        <a:latin typeface="Oswald"/>
                        <a:ea typeface="Oswald"/>
                        <a:cs typeface="Oswald"/>
                        <a:sym typeface="Oswald"/>
                      </a:endParaRPr>
                    </a:p>
                  </a:txBody>
                  <a:tcPr marL="91425" marR="91425" marT="91425" marB="91425">
                    <a:solidFill>
                      <a:srgbClr val="FFFFFF"/>
                    </a:solidFill>
                  </a:tcPr>
                </a:tc>
                <a:extLst>
                  <a:ext uri="{0D108BD9-81ED-4DB2-BD59-A6C34878D82A}">
                    <a16:rowId xmlns:a16="http://schemas.microsoft.com/office/drawing/2014/main" val="10001"/>
                  </a:ext>
                </a:extLst>
              </a:tr>
              <a:tr h="373100">
                <a:tc>
                  <a:txBody>
                    <a:bodyPr/>
                    <a:lstStyle/>
                    <a:p>
                      <a:pPr marL="0" lvl="0" indent="0" algn="l" rtl="0">
                        <a:spcBef>
                          <a:spcPts val="0"/>
                        </a:spcBef>
                        <a:spcAft>
                          <a:spcPts val="0"/>
                        </a:spcAft>
                        <a:buNone/>
                      </a:pPr>
                      <a:r>
                        <a:rPr lang="en">
                          <a:solidFill>
                            <a:srgbClr val="FFFFFF"/>
                          </a:solidFill>
                          <a:latin typeface="Oswald"/>
                          <a:ea typeface="Oswald"/>
                          <a:cs typeface="Oswald"/>
                          <a:sym typeface="Oswald"/>
                        </a:rPr>
                        <a:t>Plaque Area </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sz="1800">
                          <a:latin typeface="Oswald"/>
                          <a:ea typeface="Oswald"/>
                          <a:cs typeface="Oswald"/>
                          <a:sym typeface="Oswald"/>
                        </a:rPr>
                        <a:t>xxx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a:t>
                      </a:r>
                      <a:endParaRPr sz="1800">
                        <a:latin typeface="Oswald"/>
                        <a:ea typeface="Oswald"/>
                        <a:cs typeface="Oswald"/>
                        <a:sym typeface="Oswald"/>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solidFill>
                            <a:srgbClr val="FFFFFF"/>
                          </a:solidFill>
                          <a:latin typeface="Oswald"/>
                          <a:ea typeface="Oswald"/>
                          <a:cs typeface="Oswald"/>
                          <a:sym typeface="Oswald"/>
                        </a:rPr>
                        <a:t>Coronary vessel Anatomy </a:t>
                      </a:r>
                      <a:endParaRPr>
                        <a:solidFill>
                          <a:srgbClr val="FFFFFF"/>
                        </a:solidFill>
                        <a:latin typeface="Oswald"/>
                        <a:ea typeface="Oswald"/>
                        <a:cs typeface="Oswald"/>
                        <a:sym typeface="Oswald"/>
                      </a:endParaRPr>
                    </a:p>
                  </a:txBody>
                  <a:tcPr marL="91425" marR="91425" marT="91425" marB="91425">
                    <a:solidFill>
                      <a:srgbClr val="C10505"/>
                    </a:solidFill>
                  </a:tcPr>
                </a:tc>
                <a:tc>
                  <a:txBody>
                    <a:bodyPr/>
                    <a:lstStyle/>
                    <a:p>
                      <a:pPr marL="0" lvl="0" indent="0" algn="ctr" rtl="0">
                        <a:spcBef>
                          <a:spcPts val="0"/>
                        </a:spcBef>
                        <a:spcAft>
                          <a:spcPts val="0"/>
                        </a:spcAft>
                        <a:buNone/>
                      </a:pPr>
                      <a:r>
                        <a:rPr lang="en" sz="1800">
                          <a:latin typeface="Oswald"/>
                          <a:ea typeface="Oswald"/>
                          <a:cs typeface="Oswald"/>
                          <a:sym typeface="Oswald"/>
                        </a:rPr>
                        <a:t>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xxx</a:t>
                      </a:r>
                      <a:endParaRPr sz="1800">
                        <a:latin typeface="Oswald"/>
                        <a:ea typeface="Oswald"/>
                        <a:cs typeface="Oswald"/>
                        <a:sym typeface="Oswald"/>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800">
                          <a:latin typeface="Oswald"/>
                          <a:ea typeface="Oswald"/>
                          <a:cs typeface="Oswald"/>
                          <a:sym typeface="Oswald"/>
                        </a:rPr>
                        <a:t>-</a:t>
                      </a:r>
                      <a:endParaRPr sz="1800">
                        <a:latin typeface="Oswald"/>
                        <a:ea typeface="Oswald"/>
                        <a:cs typeface="Oswald"/>
                        <a:sym typeface="Oswald"/>
                      </a:endParaRPr>
                    </a:p>
                  </a:txBody>
                  <a:tcPr marL="91425" marR="91425" marT="91425" marB="91425">
                    <a:solidFill>
                      <a:srgbClr val="FFFFFF"/>
                    </a:solidFill>
                  </a:tcPr>
                </a:tc>
                <a:extLst>
                  <a:ext uri="{0D108BD9-81ED-4DB2-BD59-A6C34878D82A}">
                    <a16:rowId xmlns:a16="http://schemas.microsoft.com/office/drawing/2014/main" val="10003"/>
                  </a:ext>
                </a:extLst>
              </a:tr>
            </a:tbl>
          </a:graphicData>
        </a:graphic>
      </p:graphicFrame>
      <p:sp>
        <p:nvSpPr>
          <p:cNvPr id="120" name="Google Shape;120;p17"/>
          <p:cNvSpPr/>
          <p:nvPr/>
        </p:nvSpPr>
        <p:spPr>
          <a:xfrm>
            <a:off x="5316100" y="3135350"/>
            <a:ext cx="1743300" cy="18960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5458923" y="3206474"/>
            <a:ext cx="1487119" cy="1514049"/>
          </a:xfrm>
          <a:prstGeom prst="rect">
            <a:avLst/>
          </a:prstGeom>
          <a:noFill/>
          <a:ln>
            <a:noFill/>
          </a:ln>
        </p:spPr>
      </p:pic>
      <p:sp>
        <p:nvSpPr>
          <p:cNvPr id="122" name="Google Shape;122;p17"/>
          <p:cNvSpPr txBox="1"/>
          <p:nvPr/>
        </p:nvSpPr>
        <p:spPr>
          <a:xfrm>
            <a:off x="5323223" y="4660825"/>
            <a:ext cx="1736100" cy="1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Average"/>
                <a:ea typeface="Average"/>
                <a:cs typeface="Average"/>
                <a:sym typeface="Average"/>
              </a:rPr>
              <a:t>Figure 1. Original CT-Scan obtained from Dr. E. McVeigh</a:t>
            </a:r>
            <a:endParaRPr sz="900">
              <a:latin typeface="Average"/>
              <a:ea typeface="Average"/>
              <a:cs typeface="Average"/>
              <a:sym typeface="Average"/>
            </a:endParaRPr>
          </a:p>
        </p:txBody>
      </p:sp>
      <p:sp>
        <p:nvSpPr>
          <p:cNvPr id="123" name="Google Shape;123;p17"/>
          <p:cNvSpPr/>
          <p:nvPr/>
        </p:nvSpPr>
        <p:spPr>
          <a:xfrm>
            <a:off x="3581700" y="3135350"/>
            <a:ext cx="1743300" cy="18960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1797775" y="3135350"/>
            <a:ext cx="1860000" cy="18960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7059400" y="3135350"/>
            <a:ext cx="1977000" cy="18960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7"/>
          <p:cNvPicPr preferRelativeResize="0"/>
          <p:nvPr/>
        </p:nvPicPr>
        <p:blipFill>
          <a:blip r:embed="rId4">
            <a:alphaModFix/>
          </a:blip>
          <a:stretch>
            <a:fillRect/>
          </a:stretch>
        </p:blipFill>
        <p:spPr>
          <a:xfrm>
            <a:off x="1960647" y="3206466"/>
            <a:ext cx="1487125" cy="1203534"/>
          </a:xfrm>
          <a:prstGeom prst="rect">
            <a:avLst/>
          </a:prstGeom>
          <a:noFill/>
          <a:ln>
            <a:noFill/>
          </a:ln>
        </p:spPr>
      </p:pic>
      <p:sp>
        <p:nvSpPr>
          <p:cNvPr id="127" name="Google Shape;127;p17"/>
          <p:cNvSpPr txBox="1"/>
          <p:nvPr/>
        </p:nvSpPr>
        <p:spPr>
          <a:xfrm>
            <a:off x="1739275" y="4459975"/>
            <a:ext cx="19770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Prakash, V. (2018). Computed Tomography Coronary Calcium Score and Coronary Angiography. </a:t>
            </a:r>
            <a:endParaRPr sz="900"/>
          </a:p>
        </p:txBody>
      </p:sp>
      <p:sp>
        <p:nvSpPr>
          <p:cNvPr id="128" name="Google Shape;128;p17"/>
          <p:cNvSpPr txBox="1"/>
          <p:nvPr/>
        </p:nvSpPr>
        <p:spPr>
          <a:xfrm>
            <a:off x="457275" y="836050"/>
            <a:ext cx="87600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Chen. N, et. Al (2014). Resonance Imaging of the Coronary Sinus. Insights into Imaging </a:t>
            </a:r>
            <a:endParaRPr sz="900"/>
          </a:p>
        </p:txBody>
      </p:sp>
      <p:sp>
        <p:nvSpPr>
          <p:cNvPr id="129" name="Google Shape;129;p17"/>
          <p:cNvSpPr txBox="1"/>
          <p:nvPr/>
        </p:nvSpPr>
        <p:spPr>
          <a:xfrm>
            <a:off x="7132350" y="4423900"/>
            <a:ext cx="16209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Jason M (2017). Detection of Atherosclerotic Inflammation </a:t>
            </a:r>
            <a:endParaRPr sz="900"/>
          </a:p>
        </p:txBody>
      </p:sp>
      <p:pic>
        <p:nvPicPr>
          <p:cNvPr id="130" name="Google Shape;130;p17"/>
          <p:cNvPicPr preferRelativeResize="0"/>
          <p:nvPr/>
        </p:nvPicPr>
        <p:blipFill>
          <a:blip r:embed="rId5">
            <a:alphaModFix/>
          </a:blip>
          <a:stretch>
            <a:fillRect/>
          </a:stretch>
        </p:blipFill>
        <p:spPr>
          <a:xfrm>
            <a:off x="7132348" y="3206475"/>
            <a:ext cx="1818987" cy="1146300"/>
          </a:xfrm>
          <a:prstGeom prst="rect">
            <a:avLst/>
          </a:prstGeom>
          <a:noFill/>
          <a:ln>
            <a:noFill/>
          </a:ln>
        </p:spPr>
      </p:pic>
      <p:pic>
        <p:nvPicPr>
          <p:cNvPr id="131" name="Google Shape;131;p17"/>
          <p:cNvPicPr preferRelativeResize="0"/>
          <p:nvPr/>
        </p:nvPicPr>
        <p:blipFill rotWithShape="1">
          <a:blip r:embed="rId6">
            <a:alphaModFix/>
          </a:blip>
          <a:srcRect b="14551"/>
          <a:stretch/>
        </p:blipFill>
        <p:spPr>
          <a:xfrm>
            <a:off x="3657777" y="3206475"/>
            <a:ext cx="1620900" cy="1105218"/>
          </a:xfrm>
          <a:prstGeom prst="rect">
            <a:avLst/>
          </a:prstGeom>
          <a:noFill/>
          <a:ln>
            <a:noFill/>
          </a:ln>
        </p:spPr>
      </p:pic>
      <p:sp>
        <p:nvSpPr>
          <p:cNvPr id="132" name="Google Shape;132;p17"/>
          <p:cNvSpPr txBox="1"/>
          <p:nvPr/>
        </p:nvSpPr>
        <p:spPr>
          <a:xfrm>
            <a:off x="3676488" y="4382825"/>
            <a:ext cx="16209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Chandy E. (2018). Systemic Involvement in ACS: Using CMR to study aortic wall.</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36"/>
        <p:cNvGrpSpPr/>
        <p:nvPr/>
      </p:nvGrpSpPr>
      <p:grpSpPr>
        <a:xfrm>
          <a:off x="0" y="0"/>
          <a:ext cx="0" cy="0"/>
          <a:chOff x="0" y="0"/>
          <a:chExt cx="0" cy="0"/>
        </a:xfrm>
      </p:grpSpPr>
      <p:sp>
        <p:nvSpPr>
          <p:cNvPr id="137" name="Google Shape;137;p18"/>
          <p:cNvSpPr txBox="1">
            <a:spLocks noGrp="1"/>
          </p:cNvSpPr>
          <p:nvPr>
            <p:ph type="body" idx="1"/>
          </p:nvPr>
        </p:nvSpPr>
        <p:spPr>
          <a:xfrm>
            <a:off x="467600" y="1434650"/>
            <a:ext cx="8364600" cy="3578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000000"/>
                </a:solidFill>
                <a:latin typeface="Oswald"/>
                <a:ea typeface="Oswald"/>
                <a:cs typeface="Oswald"/>
                <a:sym typeface="Oswald"/>
              </a:rPr>
              <a:t>Goal </a:t>
            </a:r>
            <a:r>
              <a:rPr lang="en" dirty="0">
                <a:solidFill>
                  <a:srgbClr val="000000"/>
                </a:solidFill>
                <a:latin typeface="Oswald"/>
                <a:ea typeface="Oswald"/>
                <a:cs typeface="Oswald"/>
                <a:sym typeface="Oswald"/>
              </a:rPr>
              <a:t>:</a:t>
            </a:r>
            <a:r>
              <a:rPr lang="en" sz="1400" dirty="0">
                <a:solidFill>
                  <a:srgbClr val="000000"/>
                </a:solidFill>
              </a:rPr>
              <a:t>  </a:t>
            </a:r>
            <a:r>
              <a:rPr lang="en" dirty="0">
                <a:solidFill>
                  <a:srgbClr val="000000"/>
                </a:solidFill>
              </a:rPr>
              <a:t>analyze tissues surrounding the coronary artery to help researchers verify theories about the etiology of atherosclerosis. </a:t>
            </a:r>
            <a:endParaRPr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lnSpc>
                <a:spcPct val="100000"/>
              </a:lnSpc>
              <a:spcBef>
                <a:spcPts val="0"/>
              </a:spcBef>
              <a:spcAft>
                <a:spcPts val="0"/>
              </a:spcAft>
              <a:buNone/>
            </a:pPr>
            <a:r>
              <a:rPr lang="en" b="1" dirty="0">
                <a:solidFill>
                  <a:srgbClr val="000000"/>
                </a:solidFill>
                <a:latin typeface="Oswald"/>
                <a:ea typeface="Oswald"/>
                <a:cs typeface="Oswald"/>
                <a:sym typeface="Oswald"/>
              </a:rPr>
              <a:t>Main Objective:</a:t>
            </a:r>
            <a:r>
              <a:rPr lang="en" sz="1400" b="1" dirty="0">
                <a:solidFill>
                  <a:srgbClr val="000000"/>
                </a:solidFill>
              </a:rPr>
              <a:t> </a:t>
            </a:r>
            <a:r>
              <a:rPr lang="en" dirty="0">
                <a:solidFill>
                  <a:srgbClr val="000000"/>
                </a:solidFill>
              </a:rPr>
              <a:t>create a CT-scan processing tool for research and clinical studies of atherosclerotic lesions. </a:t>
            </a:r>
            <a:endParaRPr dirty="0">
              <a:solidFill>
                <a:srgbClr val="000000"/>
              </a:solidFill>
            </a:endParaRPr>
          </a:p>
          <a:p>
            <a:pPr marL="0" lvl="0" indent="0" algn="l" rtl="0">
              <a:lnSpc>
                <a:spcPct val="100000"/>
              </a:lnSpc>
              <a:spcBef>
                <a:spcPts val="0"/>
              </a:spcBef>
              <a:spcAft>
                <a:spcPts val="0"/>
              </a:spcAft>
              <a:buNone/>
            </a:pPr>
            <a:endParaRPr sz="1400" b="1" dirty="0">
              <a:solidFill>
                <a:srgbClr val="000000"/>
              </a:solidFill>
            </a:endParaRPr>
          </a:p>
          <a:p>
            <a:pPr marL="0" lvl="0" indent="0" algn="l" rtl="0">
              <a:lnSpc>
                <a:spcPct val="100000"/>
              </a:lnSpc>
              <a:spcBef>
                <a:spcPts val="0"/>
              </a:spcBef>
              <a:spcAft>
                <a:spcPts val="0"/>
              </a:spcAft>
              <a:buNone/>
            </a:pPr>
            <a:r>
              <a:rPr lang="en" b="1" dirty="0">
                <a:solidFill>
                  <a:srgbClr val="000000"/>
                </a:solidFill>
                <a:latin typeface="Oswald"/>
                <a:ea typeface="Oswald"/>
                <a:cs typeface="Oswald"/>
                <a:sym typeface="Oswald"/>
              </a:rPr>
              <a:t>Objectives: </a:t>
            </a:r>
            <a:endParaRPr b="1" dirty="0">
              <a:solidFill>
                <a:srgbClr val="000000"/>
              </a:solidFill>
              <a:latin typeface="Oswald"/>
              <a:ea typeface="Oswald"/>
              <a:cs typeface="Oswald"/>
              <a:sym typeface="Oswald"/>
            </a:endParaRPr>
          </a:p>
          <a:p>
            <a:pPr marL="0" lvl="0" indent="0" algn="l" rtl="0">
              <a:lnSpc>
                <a:spcPct val="100000"/>
              </a:lnSpc>
              <a:spcBef>
                <a:spcPts val="0"/>
              </a:spcBef>
              <a:spcAft>
                <a:spcPts val="0"/>
              </a:spcAft>
              <a:buClr>
                <a:srgbClr val="000000"/>
              </a:buClr>
              <a:buSzPts val="4800"/>
              <a:buFont typeface="Arial"/>
              <a:buNone/>
            </a:pPr>
            <a:endParaRPr sz="1400" dirty="0">
              <a:solidFill>
                <a:srgbClr val="000000"/>
              </a:solidFill>
            </a:endParaRPr>
          </a:p>
          <a:p>
            <a:pPr marL="685800" lvl="0" indent="-495300" algn="l" rtl="0">
              <a:lnSpc>
                <a:spcPct val="100000"/>
              </a:lnSpc>
              <a:spcBef>
                <a:spcPts val="0"/>
              </a:spcBef>
              <a:spcAft>
                <a:spcPts val="0"/>
              </a:spcAft>
              <a:buClr>
                <a:srgbClr val="000000"/>
              </a:buClr>
              <a:buSzPts val="1800"/>
              <a:buFont typeface="Average"/>
              <a:buChar char="•"/>
            </a:pPr>
            <a:r>
              <a:rPr lang="en" dirty="0">
                <a:solidFill>
                  <a:srgbClr val="000000"/>
                </a:solidFill>
              </a:rPr>
              <a:t>Reduce the need for human analysis of these images.</a:t>
            </a:r>
            <a:endParaRPr dirty="0">
              <a:solidFill>
                <a:srgbClr val="000000"/>
              </a:solidFill>
            </a:endParaRPr>
          </a:p>
          <a:p>
            <a:pPr marL="685800" lvl="0" indent="-495300" algn="l" rtl="0">
              <a:lnSpc>
                <a:spcPct val="100000"/>
              </a:lnSpc>
              <a:spcBef>
                <a:spcPts val="0"/>
              </a:spcBef>
              <a:spcAft>
                <a:spcPts val="0"/>
              </a:spcAft>
              <a:buClr>
                <a:srgbClr val="000000"/>
              </a:buClr>
              <a:buSzPts val="1800"/>
              <a:buFont typeface="Average"/>
              <a:buChar char="•"/>
            </a:pPr>
            <a:r>
              <a:rPr lang="en" dirty="0">
                <a:solidFill>
                  <a:srgbClr val="000000"/>
                </a:solidFill>
              </a:rPr>
              <a:t>Provide the means for understanding adventitial tissue around atherosclerotic lesions. </a:t>
            </a:r>
            <a:endParaRPr dirty="0">
              <a:solidFill>
                <a:srgbClr val="000000"/>
              </a:solidFill>
            </a:endParaRPr>
          </a:p>
          <a:p>
            <a:pPr marL="685800" lvl="0" indent="-495300" algn="l" rtl="0">
              <a:lnSpc>
                <a:spcPct val="100000"/>
              </a:lnSpc>
              <a:spcBef>
                <a:spcPts val="0"/>
              </a:spcBef>
              <a:spcAft>
                <a:spcPts val="0"/>
              </a:spcAft>
              <a:buClr>
                <a:srgbClr val="000000"/>
              </a:buClr>
              <a:buSzPts val="1800"/>
              <a:buFont typeface="Average"/>
              <a:buChar char="•"/>
            </a:pPr>
            <a:r>
              <a:rPr lang="en" dirty="0">
                <a:solidFill>
                  <a:srgbClr val="000000"/>
                </a:solidFill>
              </a:rPr>
              <a:t>Reduce the time for manual processing of CT-Scans when analyzing vessels.</a:t>
            </a:r>
            <a:endParaRPr dirty="0">
              <a:solidFill>
                <a:srgbClr val="000000"/>
              </a:solidFill>
            </a:endParaRPr>
          </a:p>
          <a:p>
            <a:pPr marL="685800" lvl="0" indent="-495300" algn="l" rtl="0">
              <a:lnSpc>
                <a:spcPct val="100000"/>
              </a:lnSpc>
              <a:spcBef>
                <a:spcPts val="0"/>
              </a:spcBef>
              <a:spcAft>
                <a:spcPts val="0"/>
              </a:spcAft>
              <a:buClr>
                <a:srgbClr val="000000"/>
              </a:buClr>
              <a:buSzPts val="1800"/>
              <a:buFont typeface="Average"/>
              <a:buChar char="•"/>
            </a:pPr>
            <a:r>
              <a:rPr lang="en" dirty="0">
                <a:solidFill>
                  <a:srgbClr val="000000"/>
                </a:solidFill>
              </a:rPr>
              <a:t>Quantify adventitial tissue in a region of interest of the whole image.  </a:t>
            </a:r>
            <a:endParaRPr dirty="0">
              <a:solidFill>
                <a:srgbClr val="000000"/>
              </a:solidFill>
            </a:endParaRPr>
          </a:p>
          <a:p>
            <a:pPr marL="0" lvl="0" indent="0" algn="l" rtl="0">
              <a:spcBef>
                <a:spcPts val="0"/>
              </a:spcBef>
              <a:spcAft>
                <a:spcPts val="1600"/>
              </a:spcAft>
              <a:buNone/>
            </a:pPr>
            <a:endParaRPr sz="1400" dirty="0"/>
          </a:p>
        </p:txBody>
      </p:sp>
      <p:sp>
        <p:nvSpPr>
          <p:cNvPr id="138" name="Google Shape;138;p18"/>
          <p:cNvSpPr/>
          <p:nvPr/>
        </p:nvSpPr>
        <p:spPr>
          <a:xfrm>
            <a:off x="10650" y="620753"/>
            <a:ext cx="9122700" cy="81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txBox="1">
            <a:spLocks noGrp="1"/>
          </p:cNvSpPr>
          <p:nvPr>
            <p:ph type="title"/>
          </p:nvPr>
        </p:nvSpPr>
        <p:spPr>
          <a:xfrm>
            <a:off x="311700" y="741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Objective &amp; Goals for the Design </a:t>
            </a:r>
            <a:endParaRPr b="1">
              <a:solidFill>
                <a:srgbClr val="99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311700" y="22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Our Design: </a:t>
            </a:r>
            <a:r>
              <a:rPr lang="en" b="1">
                <a:solidFill>
                  <a:srgbClr val="C10505"/>
                </a:solidFill>
              </a:rPr>
              <a:t>Innovative Tool for Analysis</a:t>
            </a:r>
            <a:endParaRPr b="1">
              <a:solidFill>
                <a:srgbClr val="C10505"/>
              </a:solidFill>
            </a:endParaRPr>
          </a:p>
        </p:txBody>
      </p:sp>
      <p:pic>
        <p:nvPicPr>
          <p:cNvPr id="145" name="Google Shape;145;p19"/>
          <p:cNvPicPr preferRelativeResize="0"/>
          <p:nvPr/>
        </p:nvPicPr>
        <p:blipFill>
          <a:blip r:embed="rId3">
            <a:alphaModFix/>
          </a:blip>
          <a:stretch>
            <a:fillRect/>
          </a:stretch>
        </p:blipFill>
        <p:spPr>
          <a:xfrm flipH="1">
            <a:off x="417362" y="2862642"/>
            <a:ext cx="2580450" cy="1590835"/>
          </a:xfrm>
          <a:prstGeom prst="rect">
            <a:avLst/>
          </a:prstGeom>
          <a:noFill/>
          <a:ln>
            <a:noFill/>
          </a:ln>
        </p:spPr>
      </p:pic>
      <p:pic>
        <p:nvPicPr>
          <p:cNvPr id="146" name="Google Shape;146;p19"/>
          <p:cNvPicPr preferRelativeResize="0"/>
          <p:nvPr/>
        </p:nvPicPr>
        <p:blipFill>
          <a:blip r:embed="rId4">
            <a:alphaModFix/>
          </a:blip>
          <a:stretch>
            <a:fillRect/>
          </a:stretch>
        </p:blipFill>
        <p:spPr>
          <a:xfrm>
            <a:off x="3479777" y="1211425"/>
            <a:ext cx="2999999" cy="3070731"/>
          </a:xfrm>
          <a:prstGeom prst="rect">
            <a:avLst/>
          </a:prstGeom>
          <a:noFill/>
          <a:ln>
            <a:noFill/>
          </a:ln>
        </p:spPr>
      </p:pic>
      <p:pic>
        <p:nvPicPr>
          <p:cNvPr id="147" name="Google Shape;147;p19"/>
          <p:cNvPicPr preferRelativeResize="0"/>
          <p:nvPr/>
        </p:nvPicPr>
        <p:blipFill>
          <a:blip r:embed="rId5">
            <a:alphaModFix/>
          </a:blip>
          <a:stretch>
            <a:fillRect/>
          </a:stretch>
        </p:blipFill>
        <p:spPr>
          <a:xfrm>
            <a:off x="114292" y="3174731"/>
            <a:ext cx="417975" cy="417975"/>
          </a:xfrm>
          <a:prstGeom prst="rect">
            <a:avLst/>
          </a:prstGeom>
          <a:noFill/>
          <a:ln>
            <a:noFill/>
          </a:ln>
        </p:spPr>
      </p:pic>
      <p:pic>
        <p:nvPicPr>
          <p:cNvPr id="148" name="Google Shape;148;p19"/>
          <p:cNvPicPr preferRelativeResize="0"/>
          <p:nvPr/>
        </p:nvPicPr>
        <p:blipFill>
          <a:blip r:embed="rId6">
            <a:alphaModFix/>
          </a:blip>
          <a:stretch>
            <a:fillRect/>
          </a:stretch>
        </p:blipFill>
        <p:spPr>
          <a:xfrm>
            <a:off x="114301" y="1481072"/>
            <a:ext cx="1419475" cy="1542526"/>
          </a:xfrm>
          <a:prstGeom prst="rect">
            <a:avLst/>
          </a:prstGeom>
          <a:noFill/>
          <a:ln>
            <a:noFill/>
          </a:ln>
        </p:spPr>
      </p:pic>
      <p:pic>
        <p:nvPicPr>
          <p:cNvPr id="149" name="Google Shape;149;p19"/>
          <p:cNvPicPr preferRelativeResize="0"/>
          <p:nvPr/>
        </p:nvPicPr>
        <p:blipFill>
          <a:blip r:embed="rId7">
            <a:alphaModFix/>
          </a:blip>
          <a:stretch>
            <a:fillRect/>
          </a:stretch>
        </p:blipFill>
        <p:spPr>
          <a:xfrm rot="4142686">
            <a:off x="1929923" y="1563771"/>
            <a:ext cx="1625805" cy="1625783"/>
          </a:xfrm>
          <a:prstGeom prst="rect">
            <a:avLst/>
          </a:prstGeom>
          <a:noFill/>
          <a:ln>
            <a:noFill/>
          </a:ln>
        </p:spPr>
      </p:pic>
      <p:pic>
        <p:nvPicPr>
          <p:cNvPr id="150" name="Google Shape;150;p19"/>
          <p:cNvPicPr preferRelativeResize="0"/>
          <p:nvPr/>
        </p:nvPicPr>
        <p:blipFill>
          <a:blip r:embed="rId8">
            <a:alphaModFix/>
          </a:blip>
          <a:stretch>
            <a:fillRect/>
          </a:stretch>
        </p:blipFill>
        <p:spPr>
          <a:xfrm rot="1489416">
            <a:off x="498624" y="1364406"/>
            <a:ext cx="3124035" cy="1843946"/>
          </a:xfrm>
          <a:prstGeom prst="rect">
            <a:avLst/>
          </a:prstGeom>
          <a:noFill/>
          <a:ln>
            <a:noFill/>
          </a:ln>
        </p:spPr>
      </p:pic>
      <p:pic>
        <p:nvPicPr>
          <p:cNvPr id="151" name="Google Shape;151;p19"/>
          <p:cNvPicPr preferRelativeResize="0"/>
          <p:nvPr/>
        </p:nvPicPr>
        <p:blipFill>
          <a:blip r:embed="rId9">
            <a:alphaModFix/>
          </a:blip>
          <a:stretch>
            <a:fillRect/>
          </a:stretch>
        </p:blipFill>
        <p:spPr>
          <a:xfrm>
            <a:off x="114311" y="1378422"/>
            <a:ext cx="417975" cy="417975"/>
          </a:xfrm>
          <a:prstGeom prst="rect">
            <a:avLst/>
          </a:prstGeom>
          <a:noFill/>
          <a:ln>
            <a:noFill/>
          </a:ln>
        </p:spPr>
      </p:pic>
      <p:pic>
        <p:nvPicPr>
          <p:cNvPr id="152" name="Google Shape;152;p19"/>
          <p:cNvPicPr preferRelativeResize="0"/>
          <p:nvPr/>
        </p:nvPicPr>
        <p:blipFill>
          <a:blip r:embed="rId10">
            <a:alphaModFix/>
          </a:blip>
          <a:stretch>
            <a:fillRect/>
          </a:stretch>
        </p:blipFill>
        <p:spPr>
          <a:xfrm>
            <a:off x="3766289" y="1583373"/>
            <a:ext cx="417975" cy="417975"/>
          </a:xfrm>
          <a:prstGeom prst="rect">
            <a:avLst/>
          </a:prstGeom>
          <a:noFill/>
          <a:ln>
            <a:noFill/>
          </a:ln>
        </p:spPr>
      </p:pic>
      <p:pic>
        <p:nvPicPr>
          <p:cNvPr id="153" name="Google Shape;153;p19"/>
          <p:cNvPicPr preferRelativeResize="0"/>
          <p:nvPr/>
        </p:nvPicPr>
        <p:blipFill>
          <a:blip r:embed="rId11">
            <a:alphaModFix/>
          </a:blip>
          <a:stretch>
            <a:fillRect/>
          </a:stretch>
        </p:blipFill>
        <p:spPr>
          <a:xfrm>
            <a:off x="6483580" y="1070878"/>
            <a:ext cx="417975" cy="417975"/>
          </a:xfrm>
          <a:prstGeom prst="rect">
            <a:avLst/>
          </a:prstGeom>
          <a:noFill/>
          <a:ln>
            <a:noFill/>
          </a:ln>
        </p:spPr>
      </p:pic>
      <p:pic>
        <p:nvPicPr>
          <p:cNvPr id="154" name="Google Shape;154;p19"/>
          <p:cNvPicPr preferRelativeResize="0"/>
          <p:nvPr/>
        </p:nvPicPr>
        <p:blipFill>
          <a:blip r:embed="rId12">
            <a:alphaModFix/>
          </a:blip>
          <a:stretch>
            <a:fillRect/>
          </a:stretch>
        </p:blipFill>
        <p:spPr>
          <a:xfrm>
            <a:off x="6458619" y="3079979"/>
            <a:ext cx="417975" cy="417975"/>
          </a:xfrm>
          <a:prstGeom prst="rect">
            <a:avLst/>
          </a:prstGeom>
          <a:noFill/>
          <a:ln>
            <a:noFill/>
          </a:ln>
        </p:spPr>
      </p:pic>
      <p:pic>
        <p:nvPicPr>
          <p:cNvPr id="155" name="Google Shape;155;p19"/>
          <p:cNvPicPr preferRelativeResize="0"/>
          <p:nvPr/>
        </p:nvPicPr>
        <p:blipFill rotWithShape="1">
          <a:blip r:embed="rId13">
            <a:alphaModFix/>
          </a:blip>
          <a:srcRect t="25991"/>
          <a:stretch/>
        </p:blipFill>
        <p:spPr>
          <a:xfrm>
            <a:off x="6365050" y="3158601"/>
            <a:ext cx="1969775" cy="1813075"/>
          </a:xfrm>
          <a:prstGeom prst="rect">
            <a:avLst/>
          </a:prstGeom>
          <a:noFill/>
          <a:ln>
            <a:noFill/>
          </a:ln>
        </p:spPr>
      </p:pic>
      <p:pic>
        <p:nvPicPr>
          <p:cNvPr id="156" name="Google Shape;156;p19"/>
          <p:cNvPicPr preferRelativeResize="0"/>
          <p:nvPr/>
        </p:nvPicPr>
        <p:blipFill rotWithShape="1">
          <a:blip r:embed="rId14">
            <a:alphaModFix/>
          </a:blip>
          <a:srcRect t="25991"/>
          <a:stretch/>
        </p:blipFill>
        <p:spPr>
          <a:xfrm>
            <a:off x="6365054" y="1181635"/>
            <a:ext cx="1969775" cy="1813071"/>
          </a:xfrm>
          <a:prstGeom prst="rect">
            <a:avLst/>
          </a:prstGeom>
          <a:noFill/>
          <a:ln>
            <a:noFill/>
          </a:ln>
        </p:spPr>
      </p:pic>
      <p:sp>
        <p:nvSpPr>
          <p:cNvPr id="157" name="Google Shape;157;p19"/>
          <p:cNvSpPr txBox="1"/>
          <p:nvPr/>
        </p:nvSpPr>
        <p:spPr>
          <a:xfrm>
            <a:off x="3337218" y="4198650"/>
            <a:ext cx="3327300" cy="8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C10505"/>
                </a:solidFill>
                <a:latin typeface="Average"/>
                <a:ea typeface="Average"/>
                <a:cs typeface="Average"/>
                <a:sym typeface="Average"/>
              </a:rPr>
              <a:t>Characterize Surrounding Tissue </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by Pixel Brightness</a:t>
            </a:r>
            <a:endParaRPr sz="1500" b="1">
              <a:solidFill>
                <a:srgbClr val="C10505"/>
              </a:solidFill>
              <a:latin typeface="Average"/>
              <a:ea typeface="Average"/>
              <a:cs typeface="Average"/>
              <a:sym typeface="Average"/>
            </a:endParaRPr>
          </a:p>
        </p:txBody>
      </p:sp>
      <p:sp>
        <p:nvSpPr>
          <p:cNvPr id="158" name="Google Shape;158;p19"/>
          <p:cNvSpPr txBox="1"/>
          <p:nvPr/>
        </p:nvSpPr>
        <p:spPr>
          <a:xfrm>
            <a:off x="7137225" y="1159400"/>
            <a:ext cx="2940600" cy="3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C10505"/>
                </a:solidFill>
                <a:latin typeface="Average"/>
                <a:ea typeface="Average"/>
                <a:cs typeface="Average"/>
                <a:sym typeface="Average"/>
              </a:rPr>
              <a:t>Determine</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 Centers of </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Masses of</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Different</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Tissue </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endParaRPr sz="1500" b="1">
              <a:solidFill>
                <a:srgbClr val="C10505"/>
              </a:solidFill>
              <a:latin typeface="Lato"/>
              <a:ea typeface="Lato"/>
              <a:cs typeface="Lato"/>
              <a:sym typeface="Lato"/>
            </a:endParaRPr>
          </a:p>
        </p:txBody>
      </p:sp>
      <p:sp>
        <p:nvSpPr>
          <p:cNvPr id="159" name="Google Shape;159;p19"/>
          <p:cNvSpPr txBox="1"/>
          <p:nvPr/>
        </p:nvSpPr>
        <p:spPr>
          <a:xfrm>
            <a:off x="7940176" y="3346150"/>
            <a:ext cx="1334700" cy="3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C10505"/>
                </a:solidFill>
                <a:latin typeface="Average"/>
                <a:ea typeface="Average"/>
                <a:cs typeface="Average"/>
                <a:sym typeface="Average"/>
              </a:rPr>
              <a:t>Output</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 Geometric</a:t>
            </a:r>
            <a:endParaRPr sz="1500" b="1">
              <a:solidFill>
                <a:srgbClr val="C10505"/>
              </a:solidFill>
              <a:latin typeface="Average"/>
              <a:ea typeface="Average"/>
              <a:cs typeface="Average"/>
              <a:sym typeface="Average"/>
            </a:endParaRPr>
          </a:p>
          <a:p>
            <a:pPr marL="0" lvl="0" indent="0" algn="ctr" rtl="0">
              <a:spcBef>
                <a:spcPts val="0"/>
              </a:spcBef>
              <a:spcAft>
                <a:spcPts val="0"/>
              </a:spcAft>
              <a:buNone/>
            </a:pPr>
            <a:r>
              <a:rPr lang="en" sz="1500" b="1">
                <a:solidFill>
                  <a:srgbClr val="C10505"/>
                </a:solidFill>
                <a:latin typeface="Average"/>
                <a:ea typeface="Average"/>
                <a:cs typeface="Average"/>
                <a:sym typeface="Average"/>
              </a:rPr>
              <a:t> Distances</a:t>
            </a:r>
            <a:endParaRPr sz="1500" b="1">
              <a:latin typeface="Average"/>
              <a:ea typeface="Average"/>
              <a:cs typeface="Average"/>
              <a:sym typeface="Average"/>
            </a:endParaRPr>
          </a:p>
        </p:txBody>
      </p:sp>
      <p:sp>
        <p:nvSpPr>
          <p:cNvPr id="160" name="Google Shape;160;p19"/>
          <p:cNvSpPr txBox="1"/>
          <p:nvPr/>
        </p:nvSpPr>
        <p:spPr>
          <a:xfrm>
            <a:off x="43918" y="4374663"/>
            <a:ext cx="3327300" cy="8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C10505"/>
                </a:solidFill>
                <a:latin typeface="Average"/>
                <a:ea typeface="Average"/>
                <a:cs typeface="Average"/>
                <a:sym typeface="Average"/>
              </a:rPr>
              <a:t>Linearize Vessel</a:t>
            </a:r>
            <a:endParaRPr sz="1500" b="1">
              <a:solidFill>
                <a:srgbClr val="C10505"/>
              </a:solidFill>
              <a:latin typeface="Average"/>
              <a:ea typeface="Average"/>
              <a:cs typeface="Average"/>
              <a:sym typeface="Average"/>
            </a:endParaRPr>
          </a:p>
        </p:txBody>
      </p:sp>
      <p:sp>
        <p:nvSpPr>
          <p:cNvPr id="161" name="Google Shape;161;p19"/>
          <p:cNvSpPr txBox="1"/>
          <p:nvPr/>
        </p:nvSpPr>
        <p:spPr>
          <a:xfrm>
            <a:off x="732802" y="1226996"/>
            <a:ext cx="1969800" cy="8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C10505"/>
                </a:solidFill>
                <a:latin typeface="Average"/>
                <a:ea typeface="Average"/>
                <a:cs typeface="Average"/>
                <a:sym typeface="Average"/>
              </a:rPr>
              <a:t>Segment vessel of interest</a:t>
            </a:r>
            <a:endParaRPr sz="1500" b="1">
              <a:solidFill>
                <a:srgbClr val="C10505"/>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65"/>
        <p:cNvGrpSpPr/>
        <p:nvPr/>
      </p:nvGrpSpPr>
      <p:grpSpPr>
        <a:xfrm>
          <a:off x="0" y="0"/>
          <a:ext cx="0" cy="0"/>
          <a:chOff x="0" y="0"/>
          <a:chExt cx="0" cy="0"/>
        </a:xfrm>
      </p:grpSpPr>
      <p:sp>
        <p:nvSpPr>
          <p:cNvPr id="166" name="Google Shape;166;p20"/>
          <p:cNvSpPr/>
          <p:nvPr/>
        </p:nvSpPr>
        <p:spPr>
          <a:xfrm>
            <a:off x="21250" y="302375"/>
            <a:ext cx="9122700" cy="105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1250" y="1520823"/>
            <a:ext cx="9122700" cy="105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0650" y="2676499"/>
            <a:ext cx="9122700" cy="111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10650" y="3893100"/>
            <a:ext cx="9122700" cy="111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3023263" y="1608400"/>
            <a:ext cx="24225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15000"/>
              </a:lnSpc>
              <a:spcBef>
                <a:spcPts val="0"/>
              </a:spcBef>
              <a:spcAft>
                <a:spcPts val="0"/>
              </a:spcAft>
              <a:buNone/>
            </a:pPr>
            <a:r>
              <a:rPr lang="en" sz="1200">
                <a:latin typeface="Average"/>
                <a:ea typeface="Average"/>
                <a:cs typeface="Average"/>
                <a:sym typeface="Average"/>
              </a:rPr>
              <a:t>Import the CT image DICOM file into MATLAB as an indexed 3D Matrix &lt;x,y,z&gt;</a:t>
            </a:r>
            <a:endParaRPr sz="1200">
              <a:latin typeface="Average"/>
              <a:ea typeface="Average"/>
              <a:cs typeface="Average"/>
              <a:sym typeface="Average"/>
            </a:endParaRPr>
          </a:p>
          <a:p>
            <a:pPr marL="0" lvl="0" indent="0" algn="just" rtl="0">
              <a:lnSpc>
                <a:spcPct val="100000"/>
              </a:lnSpc>
              <a:spcBef>
                <a:spcPts val="0"/>
              </a:spcBef>
              <a:spcAft>
                <a:spcPts val="0"/>
              </a:spcAft>
              <a:buNone/>
            </a:pPr>
            <a:endParaRPr sz="1200">
              <a:latin typeface="Average"/>
              <a:ea typeface="Average"/>
              <a:cs typeface="Average"/>
              <a:sym typeface="Average"/>
            </a:endParaRPr>
          </a:p>
        </p:txBody>
      </p:sp>
      <p:sp>
        <p:nvSpPr>
          <p:cNvPr id="171" name="Google Shape;171;p20"/>
          <p:cNvSpPr/>
          <p:nvPr/>
        </p:nvSpPr>
        <p:spPr>
          <a:xfrm>
            <a:off x="719175" y="1608400"/>
            <a:ext cx="20826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0" rIns="91425" bIns="0" anchor="ctr" anchorCtr="0">
            <a:noAutofit/>
          </a:bodyPr>
          <a:lstStyle/>
          <a:p>
            <a:pPr marL="0" lvl="0" indent="0" algn="l" rtl="0">
              <a:lnSpc>
                <a:spcPct val="100000"/>
              </a:lnSpc>
              <a:spcBef>
                <a:spcPts val="0"/>
              </a:spcBef>
              <a:spcAft>
                <a:spcPts val="0"/>
              </a:spcAft>
              <a:buNone/>
            </a:pPr>
            <a:r>
              <a:rPr lang="en" sz="1200">
                <a:latin typeface="Average"/>
                <a:ea typeface="Average"/>
                <a:cs typeface="Average"/>
                <a:sym typeface="Average"/>
              </a:rPr>
              <a:t>Import the segmented vessel into MATLAB, </a:t>
            </a:r>
            <a:r>
              <a:rPr lang="en" sz="1200" b="1">
                <a:latin typeface="Average"/>
                <a:ea typeface="Average"/>
                <a:cs typeface="Average"/>
                <a:sym typeface="Average"/>
              </a:rPr>
              <a:t>parameterize</a:t>
            </a:r>
            <a:r>
              <a:rPr lang="en" sz="1200">
                <a:latin typeface="Average"/>
                <a:ea typeface="Average"/>
                <a:cs typeface="Average"/>
                <a:sym typeface="Average"/>
              </a:rPr>
              <a:t> its centerline to linearize the vessel.  </a:t>
            </a:r>
            <a:endParaRPr sz="1200">
              <a:latin typeface="Average"/>
              <a:ea typeface="Average"/>
              <a:cs typeface="Average"/>
              <a:sym typeface="Average"/>
            </a:endParaRPr>
          </a:p>
        </p:txBody>
      </p:sp>
      <p:sp>
        <p:nvSpPr>
          <p:cNvPr id="172" name="Google Shape;172;p20"/>
          <p:cNvSpPr/>
          <p:nvPr/>
        </p:nvSpPr>
        <p:spPr>
          <a:xfrm>
            <a:off x="3686125" y="2825900"/>
            <a:ext cx="24225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15000"/>
              </a:lnSpc>
              <a:spcBef>
                <a:spcPts val="0"/>
              </a:spcBef>
              <a:spcAft>
                <a:spcPts val="0"/>
              </a:spcAft>
              <a:buNone/>
            </a:pPr>
            <a:r>
              <a:rPr lang="en" sz="1200" b="1">
                <a:latin typeface="Average"/>
                <a:ea typeface="Average"/>
                <a:cs typeface="Average"/>
                <a:sym typeface="Average"/>
              </a:rPr>
              <a:t>Categorize</a:t>
            </a:r>
            <a:r>
              <a:rPr lang="en" sz="1200">
                <a:latin typeface="Average"/>
                <a:ea typeface="Average"/>
                <a:cs typeface="Average"/>
                <a:sym typeface="Average"/>
              </a:rPr>
              <a:t> the tissues surrounding the vessel and colorcode them based on type (e.g. fat, muscle)</a:t>
            </a:r>
            <a:endParaRPr sz="1200">
              <a:latin typeface="Average"/>
              <a:ea typeface="Average"/>
              <a:cs typeface="Average"/>
              <a:sym typeface="Average"/>
            </a:endParaRPr>
          </a:p>
          <a:p>
            <a:pPr marL="0" lvl="0" indent="0" algn="l" rtl="0">
              <a:lnSpc>
                <a:spcPct val="115000"/>
              </a:lnSpc>
              <a:spcBef>
                <a:spcPts val="0"/>
              </a:spcBef>
              <a:spcAft>
                <a:spcPts val="0"/>
              </a:spcAft>
              <a:buNone/>
            </a:pPr>
            <a:endParaRPr sz="1200">
              <a:latin typeface="Average"/>
              <a:ea typeface="Average"/>
              <a:cs typeface="Average"/>
              <a:sym typeface="Average"/>
            </a:endParaRPr>
          </a:p>
        </p:txBody>
      </p:sp>
      <p:sp>
        <p:nvSpPr>
          <p:cNvPr id="173" name="Google Shape;173;p20"/>
          <p:cNvSpPr/>
          <p:nvPr/>
        </p:nvSpPr>
        <p:spPr>
          <a:xfrm>
            <a:off x="3650938" y="4048500"/>
            <a:ext cx="19023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15000"/>
              </a:lnSpc>
              <a:spcBef>
                <a:spcPts val="0"/>
              </a:spcBef>
              <a:spcAft>
                <a:spcPts val="0"/>
              </a:spcAft>
              <a:buNone/>
            </a:pPr>
            <a:r>
              <a:rPr lang="en" sz="1200">
                <a:latin typeface="Average"/>
                <a:ea typeface="Average"/>
                <a:cs typeface="Average"/>
                <a:sym typeface="Average"/>
              </a:rPr>
              <a:t>Visualize the linearized vessel with surrounding tissues color coded by type</a:t>
            </a:r>
            <a:endParaRPr sz="1200">
              <a:latin typeface="Average"/>
              <a:ea typeface="Average"/>
              <a:cs typeface="Average"/>
              <a:sym typeface="Average"/>
            </a:endParaRPr>
          </a:p>
          <a:p>
            <a:pPr marL="0" lvl="0" indent="0" algn="l" rtl="0">
              <a:lnSpc>
                <a:spcPct val="115000"/>
              </a:lnSpc>
              <a:spcBef>
                <a:spcPts val="0"/>
              </a:spcBef>
              <a:spcAft>
                <a:spcPts val="0"/>
              </a:spcAft>
              <a:buNone/>
            </a:pPr>
            <a:endParaRPr sz="1200">
              <a:latin typeface="Average"/>
              <a:ea typeface="Average"/>
              <a:cs typeface="Average"/>
              <a:sym typeface="Average"/>
            </a:endParaRPr>
          </a:p>
        </p:txBody>
      </p:sp>
      <p:sp>
        <p:nvSpPr>
          <p:cNvPr id="174" name="Google Shape;174;p20"/>
          <p:cNvSpPr/>
          <p:nvPr/>
        </p:nvSpPr>
        <p:spPr>
          <a:xfrm>
            <a:off x="1543300" y="2838375"/>
            <a:ext cx="1902300" cy="8409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15000"/>
              </a:lnSpc>
              <a:spcBef>
                <a:spcPts val="0"/>
              </a:spcBef>
              <a:spcAft>
                <a:spcPts val="0"/>
              </a:spcAft>
              <a:buNone/>
            </a:pPr>
            <a:r>
              <a:rPr lang="en" sz="1200">
                <a:latin typeface="Average"/>
                <a:ea typeface="Average"/>
                <a:cs typeface="Average"/>
                <a:sym typeface="Average"/>
              </a:rPr>
              <a:t>Extract the </a:t>
            </a:r>
            <a:r>
              <a:rPr lang="en" sz="1200" b="1">
                <a:latin typeface="Average"/>
                <a:ea typeface="Average"/>
                <a:cs typeface="Average"/>
                <a:sym typeface="Average"/>
              </a:rPr>
              <a:t>linearized</a:t>
            </a:r>
            <a:r>
              <a:rPr lang="en" sz="1200">
                <a:latin typeface="Average"/>
                <a:ea typeface="Average"/>
                <a:cs typeface="Average"/>
                <a:sym typeface="Average"/>
              </a:rPr>
              <a:t> </a:t>
            </a:r>
            <a:r>
              <a:rPr lang="en" sz="1200" b="1">
                <a:latin typeface="Average"/>
                <a:ea typeface="Average"/>
                <a:cs typeface="Average"/>
                <a:sym typeface="Average"/>
              </a:rPr>
              <a:t>vessel</a:t>
            </a:r>
            <a:r>
              <a:rPr lang="en" sz="1200">
                <a:latin typeface="Average"/>
                <a:ea typeface="Average"/>
                <a:cs typeface="Average"/>
                <a:sym typeface="Average"/>
              </a:rPr>
              <a:t> and its surrounding tissues from the CT image</a:t>
            </a:r>
            <a:endParaRPr sz="1200">
              <a:latin typeface="Average"/>
              <a:ea typeface="Average"/>
              <a:cs typeface="Average"/>
              <a:sym typeface="Average"/>
            </a:endParaRPr>
          </a:p>
          <a:p>
            <a:pPr marL="0" lvl="0" indent="0" algn="l" rtl="0">
              <a:lnSpc>
                <a:spcPct val="115000"/>
              </a:lnSpc>
              <a:spcBef>
                <a:spcPts val="0"/>
              </a:spcBef>
              <a:spcAft>
                <a:spcPts val="0"/>
              </a:spcAft>
              <a:buNone/>
            </a:pPr>
            <a:endParaRPr sz="1200">
              <a:latin typeface="Average"/>
              <a:ea typeface="Average"/>
              <a:cs typeface="Average"/>
              <a:sym typeface="Average"/>
            </a:endParaRPr>
          </a:p>
        </p:txBody>
      </p:sp>
      <p:sp>
        <p:nvSpPr>
          <p:cNvPr id="175" name="Google Shape;175;p20"/>
          <p:cNvSpPr/>
          <p:nvPr/>
        </p:nvSpPr>
        <p:spPr>
          <a:xfrm>
            <a:off x="974500" y="4043550"/>
            <a:ext cx="24003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91425" rIns="91425" bIns="91425" anchor="ctr" anchorCtr="0">
            <a:noAutofit/>
          </a:bodyPr>
          <a:lstStyle/>
          <a:p>
            <a:pPr marL="0" lvl="0" indent="0" algn="l" rtl="0">
              <a:lnSpc>
                <a:spcPct val="115000"/>
              </a:lnSpc>
              <a:spcBef>
                <a:spcPts val="0"/>
              </a:spcBef>
              <a:spcAft>
                <a:spcPts val="0"/>
              </a:spcAft>
              <a:buNone/>
            </a:pPr>
            <a:r>
              <a:rPr lang="en" sz="1200" b="1">
                <a:latin typeface="Average"/>
                <a:ea typeface="Average"/>
                <a:cs typeface="Average"/>
                <a:sym typeface="Average"/>
              </a:rPr>
              <a:t>Analyze the geometry</a:t>
            </a:r>
            <a:r>
              <a:rPr lang="en" sz="1200">
                <a:latin typeface="Average"/>
                <a:ea typeface="Average"/>
                <a:cs typeface="Average"/>
                <a:sym typeface="Average"/>
              </a:rPr>
              <a:t> of the tissues surrounding the vessel with length measurements and center of mass locations</a:t>
            </a:r>
            <a:endParaRPr sz="1200">
              <a:latin typeface="Average"/>
              <a:ea typeface="Average"/>
              <a:cs typeface="Average"/>
              <a:sym typeface="Average"/>
            </a:endParaRPr>
          </a:p>
        </p:txBody>
      </p:sp>
      <p:sp>
        <p:nvSpPr>
          <p:cNvPr id="176" name="Google Shape;176;p20"/>
          <p:cNvSpPr/>
          <p:nvPr/>
        </p:nvSpPr>
        <p:spPr>
          <a:xfrm>
            <a:off x="5864800" y="4043550"/>
            <a:ext cx="20220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0" rIns="91425" bIns="0" anchor="ctr" anchorCtr="0">
            <a:noAutofit/>
          </a:bodyPr>
          <a:lstStyle/>
          <a:p>
            <a:pPr marL="0" lvl="0" indent="0" algn="l" rtl="0">
              <a:lnSpc>
                <a:spcPct val="115000"/>
              </a:lnSpc>
              <a:spcBef>
                <a:spcPts val="0"/>
              </a:spcBef>
              <a:spcAft>
                <a:spcPts val="0"/>
              </a:spcAft>
              <a:buNone/>
            </a:pPr>
            <a:r>
              <a:rPr lang="en" sz="1200" b="1">
                <a:latin typeface="Average"/>
                <a:ea typeface="Average"/>
                <a:cs typeface="Average"/>
                <a:sym typeface="Average"/>
              </a:rPr>
              <a:t>Analyze the distribution</a:t>
            </a:r>
            <a:r>
              <a:rPr lang="en" sz="1200">
                <a:latin typeface="Average"/>
                <a:ea typeface="Average"/>
                <a:cs typeface="Average"/>
                <a:sym typeface="Average"/>
              </a:rPr>
              <a:t> of different types of tissues surrounding the vessel </a:t>
            </a:r>
            <a:endParaRPr sz="1200">
              <a:latin typeface="Average"/>
              <a:ea typeface="Average"/>
              <a:cs typeface="Average"/>
              <a:sym typeface="Average"/>
            </a:endParaRPr>
          </a:p>
        </p:txBody>
      </p:sp>
      <p:sp>
        <p:nvSpPr>
          <p:cNvPr id="177" name="Google Shape;177;p20"/>
          <p:cNvSpPr/>
          <p:nvPr/>
        </p:nvSpPr>
        <p:spPr>
          <a:xfrm rot="-5400000" flipH="1">
            <a:off x="-126000" y="763775"/>
            <a:ext cx="9828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Pre-processing</a:t>
            </a:r>
            <a:endParaRPr sz="1000">
              <a:solidFill>
                <a:schemeClr val="dk1"/>
              </a:solidFill>
              <a:latin typeface="Oswald"/>
              <a:ea typeface="Oswald"/>
              <a:cs typeface="Oswald"/>
              <a:sym typeface="Oswald"/>
            </a:endParaRPr>
          </a:p>
        </p:txBody>
      </p:sp>
      <p:sp>
        <p:nvSpPr>
          <p:cNvPr id="178" name="Google Shape;178;p20"/>
          <p:cNvSpPr/>
          <p:nvPr/>
        </p:nvSpPr>
        <p:spPr>
          <a:xfrm rot="-5400000" flipH="1">
            <a:off x="-142200" y="1940550"/>
            <a:ext cx="10152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Data conditioning</a:t>
            </a:r>
            <a:endParaRPr sz="1000">
              <a:solidFill>
                <a:schemeClr val="dk1"/>
              </a:solidFill>
              <a:latin typeface="Oswald"/>
              <a:ea typeface="Oswald"/>
              <a:cs typeface="Oswald"/>
              <a:sym typeface="Oswald"/>
            </a:endParaRPr>
          </a:p>
        </p:txBody>
      </p:sp>
      <p:sp>
        <p:nvSpPr>
          <p:cNvPr id="179" name="Google Shape;179;p20"/>
          <p:cNvSpPr/>
          <p:nvPr/>
        </p:nvSpPr>
        <p:spPr>
          <a:xfrm rot="-5400000" flipH="1">
            <a:off x="-126000" y="3149925"/>
            <a:ext cx="9828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Data parsing</a:t>
            </a:r>
            <a:endParaRPr sz="1000">
              <a:solidFill>
                <a:schemeClr val="dk1"/>
              </a:solidFill>
              <a:latin typeface="Oswald"/>
              <a:ea typeface="Oswald"/>
              <a:cs typeface="Oswald"/>
              <a:sym typeface="Oswald"/>
            </a:endParaRPr>
          </a:p>
        </p:txBody>
      </p:sp>
      <p:sp>
        <p:nvSpPr>
          <p:cNvPr id="180" name="Google Shape;180;p20"/>
          <p:cNvSpPr/>
          <p:nvPr/>
        </p:nvSpPr>
        <p:spPr>
          <a:xfrm rot="-5400000" flipH="1">
            <a:off x="-168750" y="4429175"/>
            <a:ext cx="10683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Analysis</a:t>
            </a:r>
            <a:endParaRPr sz="1000">
              <a:solidFill>
                <a:schemeClr val="dk1"/>
              </a:solidFill>
              <a:latin typeface="Oswald"/>
              <a:ea typeface="Oswald"/>
              <a:cs typeface="Oswald"/>
              <a:sym typeface="Oswald"/>
            </a:endParaRPr>
          </a:p>
        </p:txBody>
      </p:sp>
      <p:sp>
        <p:nvSpPr>
          <p:cNvPr id="181" name="Google Shape;181;p20"/>
          <p:cNvSpPr/>
          <p:nvPr/>
        </p:nvSpPr>
        <p:spPr>
          <a:xfrm rot="5400000">
            <a:off x="8347400" y="42207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ITK-SNAP</a:t>
            </a:r>
            <a:endParaRPr sz="1000">
              <a:solidFill>
                <a:schemeClr val="dk1"/>
              </a:solidFill>
              <a:latin typeface="Oswald"/>
              <a:ea typeface="Oswald"/>
              <a:cs typeface="Oswald"/>
              <a:sym typeface="Oswald"/>
            </a:endParaRPr>
          </a:p>
        </p:txBody>
      </p:sp>
      <p:sp>
        <p:nvSpPr>
          <p:cNvPr id="182" name="Google Shape;182;p20"/>
          <p:cNvSpPr/>
          <p:nvPr/>
        </p:nvSpPr>
        <p:spPr>
          <a:xfrm rot="5400000">
            <a:off x="8347400" y="1615150"/>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183" name="Google Shape;183;p20"/>
          <p:cNvSpPr/>
          <p:nvPr/>
        </p:nvSpPr>
        <p:spPr>
          <a:xfrm rot="5400000">
            <a:off x="8347400" y="28082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a:t>
            </a:r>
            <a:endParaRPr sz="1000">
              <a:solidFill>
                <a:schemeClr val="dk1"/>
              </a:solidFill>
              <a:latin typeface="Oswald"/>
              <a:ea typeface="Oswald"/>
              <a:cs typeface="Oswald"/>
              <a:sym typeface="Oswald"/>
            </a:endParaRPr>
          </a:p>
        </p:txBody>
      </p:sp>
      <p:sp>
        <p:nvSpPr>
          <p:cNvPr id="184" name="Google Shape;184;p20"/>
          <p:cNvSpPr/>
          <p:nvPr/>
        </p:nvSpPr>
        <p:spPr>
          <a:xfrm rot="5400000">
            <a:off x="8347400" y="4130250"/>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MATLAB </a:t>
            </a:r>
            <a:endParaRPr sz="1000">
              <a:solidFill>
                <a:schemeClr val="dk1"/>
              </a:solidFill>
              <a:latin typeface="Oswald"/>
              <a:ea typeface="Oswald"/>
              <a:cs typeface="Oswald"/>
              <a:sym typeface="Oswald"/>
            </a:endParaRPr>
          </a:p>
        </p:txBody>
      </p:sp>
      <p:cxnSp>
        <p:nvCxnSpPr>
          <p:cNvPr id="185" name="Google Shape;185;p20"/>
          <p:cNvCxnSpPr/>
          <p:nvPr/>
        </p:nvCxnSpPr>
        <p:spPr>
          <a:xfrm rot="5400000">
            <a:off x="2959050" y="2424438"/>
            <a:ext cx="432000" cy="399300"/>
          </a:xfrm>
          <a:prstGeom prst="bentConnector3">
            <a:avLst>
              <a:gd name="adj1" fmla="val 50000"/>
            </a:avLst>
          </a:prstGeom>
          <a:noFill/>
          <a:ln w="28575" cap="flat" cmpd="sng">
            <a:solidFill>
              <a:srgbClr val="990000"/>
            </a:solidFill>
            <a:prstDash val="solid"/>
            <a:round/>
            <a:headEnd type="none" w="med" len="med"/>
            <a:tailEnd type="none" w="med" len="med"/>
          </a:ln>
        </p:spPr>
      </p:cxnSp>
      <p:cxnSp>
        <p:nvCxnSpPr>
          <p:cNvPr id="186" name="Google Shape;186;p20"/>
          <p:cNvCxnSpPr/>
          <p:nvPr/>
        </p:nvCxnSpPr>
        <p:spPr>
          <a:xfrm>
            <a:off x="1870602" y="2422925"/>
            <a:ext cx="1186500" cy="201600"/>
          </a:xfrm>
          <a:prstGeom prst="bentConnector3">
            <a:avLst>
              <a:gd name="adj1" fmla="val -843"/>
            </a:avLst>
          </a:prstGeom>
          <a:noFill/>
          <a:ln w="28575" cap="flat" cmpd="sng">
            <a:solidFill>
              <a:srgbClr val="990000"/>
            </a:solidFill>
            <a:prstDash val="solid"/>
            <a:round/>
            <a:headEnd type="none" w="med" len="med"/>
            <a:tailEnd type="none" w="med" len="med"/>
          </a:ln>
        </p:spPr>
      </p:cxnSp>
      <p:sp>
        <p:nvSpPr>
          <p:cNvPr id="187" name="Google Shape;187;p20"/>
          <p:cNvSpPr/>
          <p:nvPr/>
        </p:nvSpPr>
        <p:spPr>
          <a:xfrm>
            <a:off x="834850" y="454175"/>
            <a:ext cx="18537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00000"/>
              </a:lnSpc>
              <a:spcBef>
                <a:spcPts val="0"/>
              </a:spcBef>
              <a:spcAft>
                <a:spcPts val="0"/>
              </a:spcAft>
              <a:buNone/>
            </a:pPr>
            <a:r>
              <a:rPr lang="en" sz="1200" b="1" dirty="0">
                <a:latin typeface="Average"/>
                <a:ea typeface="Average"/>
                <a:cs typeface="Average"/>
                <a:sym typeface="Average"/>
              </a:rPr>
              <a:t>Segment</a:t>
            </a:r>
            <a:r>
              <a:rPr lang="en" sz="1200" dirty="0">
                <a:latin typeface="Average"/>
                <a:ea typeface="Average"/>
                <a:cs typeface="Average"/>
                <a:sym typeface="Average"/>
              </a:rPr>
              <a:t> a section of the coronary artery using ITK-SNAP and store the output in an </a:t>
            </a:r>
            <a:r>
              <a:rPr lang="en" sz="1200" dirty="0" err="1">
                <a:latin typeface="Average"/>
                <a:ea typeface="Average"/>
                <a:cs typeface="Average"/>
                <a:sym typeface="Average"/>
              </a:rPr>
              <a:t>niFTI</a:t>
            </a:r>
            <a:r>
              <a:rPr lang="en" sz="1200" dirty="0">
                <a:latin typeface="Average"/>
                <a:ea typeface="Average"/>
                <a:cs typeface="Average"/>
                <a:sym typeface="Average"/>
              </a:rPr>
              <a:t> files.</a:t>
            </a:r>
            <a:endParaRPr sz="1200" dirty="0">
              <a:latin typeface="Average"/>
              <a:ea typeface="Average"/>
              <a:cs typeface="Average"/>
              <a:sym typeface="Average"/>
            </a:endParaRPr>
          </a:p>
          <a:p>
            <a:pPr marL="0" lvl="0" indent="0" algn="l" rtl="0">
              <a:lnSpc>
                <a:spcPct val="100000"/>
              </a:lnSpc>
              <a:spcBef>
                <a:spcPts val="0"/>
              </a:spcBef>
              <a:spcAft>
                <a:spcPts val="0"/>
              </a:spcAft>
              <a:buNone/>
            </a:pPr>
            <a:endParaRPr sz="1200" dirty="0">
              <a:latin typeface="Average"/>
              <a:ea typeface="Average"/>
              <a:cs typeface="Average"/>
              <a:sym typeface="Average"/>
            </a:endParaRPr>
          </a:p>
        </p:txBody>
      </p:sp>
      <p:cxnSp>
        <p:nvCxnSpPr>
          <p:cNvPr id="188" name="Google Shape;188;p20"/>
          <p:cNvCxnSpPr/>
          <p:nvPr/>
        </p:nvCxnSpPr>
        <p:spPr>
          <a:xfrm>
            <a:off x="3445525" y="3233300"/>
            <a:ext cx="240600" cy="0"/>
          </a:xfrm>
          <a:prstGeom prst="straightConnector1">
            <a:avLst/>
          </a:prstGeom>
          <a:noFill/>
          <a:ln w="28575" cap="flat" cmpd="sng">
            <a:solidFill>
              <a:srgbClr val="990000"/>
            </a:solidFill>
            <a:prstDash val="solid"/>
            <a:round/>
            <a:headEnd type="none" w="med" len="med"/>
            <a:tailEnd type="none" w="med" len="med"/>
          </a:ln>
        </p:spPr>
      </p:cxnSp>
      <p:cxnSp>
        <p:nvCxnSpPr>
          <p:cNvPr id="189" name="Google Shape;189;p20"/>
          <p:cNvCxnSpPr>
            <a:stCxn id="187" idx="2"/>
            <a:endCxn id="171" idx="0"/>
          </p:cNvCxnSpPr>
          <p:nvPr/>
        </p:nvCxnSpPr>
        <p:spPr>
          <a:xfrm flipH="1">
            <a:off x="1760500" y="1268975"/>
            <a:ext cx="1200" cy="339300"/>
          </a:xfrm>
          <a:prstGeom prst="straightConnector1">
            <a:avLst/>
          </a:prstGeom>
          <a:noFill/>
          <a:ln w="28575" cap="flat" cmpd="sng">
            <a:solidFill>
              <a:srgbClr val="990000"/>
            </a:solidFill>
            <a:prstDash val="solid"/>
            <a:round/>
            <a:headEnd type="none" w="med" len="med"/>
            <a:tailEnd type="none" w="med" len="med"/>
          </a:ln>
        </p:spPr>
      </p:cxnSp>
      <p:cxnSp>
        <p:nvCxnSpPr>
          <p:cNvPr id="190" name="Google Shape;190;p20"/>
          <p:cNvCxnSpPr>
            <a:endCxn id="173" idx="0"/>
          </p:cNvCxnSpPr>
          <p:nvPr/>
        </p:nvCxnSpPr>
        <p:spPr>
          <a:xfrm>
            <a:off x="4599088" y="3646500"/>
            <a:ext cx="3000" cy="402000"/>
          </a:xfrm>
          <a:prstGeom prst="straightConnector1">
            <a:avLst/>
          </a:prstGeom>
          <a:noFill/>
          <a:ln w="28575" cap="flat" cmpd="sng">
            <a:solidFill>
              <a:srgbClr val="990000"/>
            </a:solidFill>
            <a:prstDash val="solid"/>
            <a:round/>
            <a:headEnd type="none" w="med" len="med"/>
            <a:tailEnd type="none" w="med" len="med"/>
          </a:ln>
        </p:spPr>
      </p:cxnSp>
      <p:cxnSp>
        <p:nvCxnSpPr>
          <p:cNvPr id="191" name="Google Shape;191;p20"/>
          <p:cNvCxnSpPr>
            <a:endCxn id="176" idx="1"/>
          </p:cNvCxnSpPr>
          <p:nvPr/>
        </p:nvCxnSpPr>
        <p:spPr>
          <a:xfrm>
            <a:off x="5560600" y="4446750"/>
            <a:ext cx="304200" cy="4200"/>
          </a:xfrm>
          <a:prstGeom prst="bentConnector3">
            <a:avLst>
              <a:gd name="adj1" fmla="val 50000"/>
            </a:avLst>
          </a:prstGeom>
          <a:noFill/>
          <a:ln w="28575" cap="flat" cmpd="sng">
            <a:solidFill>
              <a:srgbClr val="990000"/>
            </a:solidFill>
            <a:prstDash val="solid"/>
            <a:round/>
            <a:headEnd type="none" w="med" len="med"/>
            <a:tailEnd type="none" w="med" len="med"/>
          </a:ln>
        </p:spPr>
      </p:cxnSp>
      <p:cxnSp>
        <p:nvCxnSpPr>
          <p:cNvPr id="192" name="Google Shape;192;p20"/>
          <p:cNvCxnSpPr/>
          <p:nvPr/>
        </p:nvCxnSpPr>
        <p:spPr>
          <a:xfrm>
            <a:off x="3374700" y="4455900"/>
            <a:ext cx="290100" cy="0"/>
          </a:xfrm>
          <a:prstGeom prst="straightConnector1">
            <a:avLst/>
          </a:prstGeom>
          <a:noFill/>
          <a:ln w="28575" cap="flat" cmpd="sng">
            <a:solidFill>
              <a:srgbClr val="990000"/>
            </a:solidFill>
            <a:prstDash val="solid"/>
            <a:round/>
            <a:headEnd type="none" w="med" len="med"/>
            <a:tailEnd type="none" w="med" len="med"/>
          </a:ln>
        </p:spPr>
      </p:cxnSp>
      <p:sp>
        <p:nvSpPr>
          <p:cNvPr id="29" name="Google Shape;187;p20">
            <a:extLst>
              <a:ext uri="{FF2B5EF4-FFF2-40B4-BE49-F238E27FC236}">
                <a16:creationId xmlns:a16="http://schemas.microsoft.com/office/drawing/2014/main" id="{97B1C1E2-7441-D84B-A7C0-7FC71DA1827B}"/>
              </a:ext>
            </a:extLst>
          </p:cNvPr>
          <p:cNvSpPr/>
          <p:nvPr/>
        </p:nvSpPr>
        <p:spPr>
          <a:xfrm>
            <a:off x="3043675" y="452525"/>
            <a:ext cx="1853700" cy="814800"/>
          </a:xfrm>
          <a:prstGeom prst="flowChartAlternateProcess">
            <a:avLst/>
          </a:prstGeom>
          <a:solidFill>
            <a:srgbClr val="CCCCCC"/>
          </a:solidFill>
          <a:ln w="9525" cap="flat" cmpd="sng">
            <a:solidFill>
              <a:srgbClr val="D9D9D9"/>
            </a:solidFill>
            <a:prstDash val="solid"/>
            <a:round/>
            <a:headEnd type="none" w="sm" len="sm"/>
            <a:tailEnd type="none" w="sm" len="sm"/>
          </a:ln>
        </p:spPr>
        <p:txBody>
          <a:bodyPr spcFirstLastPara="1" wrap="square" lIns="0" tIns="182875" rIns="91425" bIns="0" anchor="ctr" anchorCtr="0">
            <a:noAutofit/>
          </a:bodyPr>
          <a:lstStyle/>
          <a:p>
            <a:pPr marL="0" lvl="0" indent="0" algn="l" rtl="0">
              <a:lnSpc>
                <a:spcPct val="100000"/>
              </a:lnSpc>
              <a:spcBef>
                <a:spcPts val="0"/>
              </a:spcBef>
              <a:spcAft>
                <a:spcPts val="0"/>
              </a:spcAft>
              <a:buNone/>
            </a:pPr>
            <a:r>
              <a:rPr lang="en-US" altLang="zh-CN" sz="1200" b="1" dirty="0">
                <a:latin typeface="Average"/>
                <a:ea typeface="Average"/>
                <a:cs typeface="Average"/>
                <a:sym typeface="Average"/>
              </a:rPr>
              <a:t>Look</a:t>
            </a:r>
            <a:r>
              <a:rPr lang="zh-CN" altLang="en-US" sz="1200" b="1" dirty="0">
                <a:latin typeface="Average"/>
                <a:ea typeface="Average"/>
                <a:cs typeface="Average"/>
                <a:sym typeface="Average"/>
              </a:rPr>
              <a:t> </a:t>
            </a:r>
            <a:r>
              <a:rPr lang="en-US" altLang="zh-CN" sz="1200" b="1" dirty="0">
                <a:latin typeface="Average"/>
                <a:ea typeface="Average"/>
                <a:cs typeface="Average"/>
                <a:sym typeface="Average"/>
              </a:rPr>
              <a:t>for</a:t>
            </a:r>
            <a:r>
              <a:rPr lang="zh-CN" altLang="en-US" sz="1200" b="1" dirty="0">
                <a:latin typeface="Average"/>
                <a:ea typeface="Average"/>
                <a:cs typeface="Average"/>
                <a:sym typeface="Average"/>
              </a:rPr>
              <a:t> </a:t>
            </a:r>
            <a:r>
              <a:rPr lang="en-US" altLang="zh-CN" sz="1200" dirty="0">
                <a:latin typeface="Average"/>
                <a:ea typeface="Average"/>
                <a:cs typeface="Average"/>
                <a:sym typeface="Average"/>
              </a:rPr>
              <a:t>stenosis</a:t>
            </a:r>
            <a:r>
              <a:rPr lang="zh-CN" altLang="en-US" sz="1200" dirty="0">
                <a:latin typeface="Average"/>
                <a:ea typeface="Average"/>
                <a:cs typeface="Average"/>
                <a:sym typeface="Average"/>
              </a:rPr>
              <a:t> </a:t>
            </a:r>
            <a:r>
              <a:rPr lang="en-US" altLang="zh-CN" sz="1200" dirty="0">
                <a:latin typeface="Average"/>
                <a:ea typeface="Average"/>
                <a:cs typeface="Average"/>
                <a:sym typeface="Average"/>
              </a:rPr>
              <a:t>in</a:t>
            </a:r>
            <a:r>
              <a:rPr lang="zh-CN" altLang="en-US" sz="1200" dirty="0">
                <a:latin typeface="Average"/>
                <a:ea typeface="Average"/>
                <a:cs typeface="Average"/>
                <a:sym typeface="Average"/>
              </a:rPr>
              <a:t> </a:t>
            </a:r>
            <a:r>
              <a:rPr lang="en-US" altLang="zh-CN" sz="1200" dirty="0">
                <a:latin typeface="Average"/>
                <a:ea typeface="Average"/>
                <a:cs typeface="Average"/>
                <a:sym typeface="Average"/>
              </a:rPr>
              <a:t>coronary</a:t>
            </a:r>
            <a:r>
              <a:rPr lang="zh-CN" altLang="en-US" sz="1200" dirty="0">
                <a:latin typeface="Average"/>
                <a:ea typeface="Average"/>
                <a:cs typeface="Average"/>
                <a:sym typeface="Average"/>
              </a:rPr>
              <a:t> </a:t>
            </a:r>
            <a:r>
              <a:rPr lang="en-US" altLang="zh-CN" sz="1200" dirty="0">
                <a:latin typeface="Average"/>
                <a:ea typeface="Average"/>
                <a:cs typeface="Average"/>
                <a:sym typeface="Average"/>
              </a:rPr>
              <a:t>CT</a:t>
            </a:r>
            <a:r>
              <a:rPr lang="zh-CN" altLang="en-US" sz="1200" dirty="0">
                <a:latin typeface="Average"/>
                <a:ea typeface="Average"/>
                <a:cs typeface="Average"/>
                <a:sym typeface="Average"/>
              </a:rPr>
              <a:t> </a:t>
            </a:r>
            <a:r>
              <a:rPr lang="en-US" altLang="zh-CN" sz="1200" dirty="0">
                <a:latin typeface="Average"/>
                <a:ea typeface="Average"/>
                <a:cs typeface="Average"/>
                <a:sym typeface="Average"/>
              </a:rPr>
              <a:t>image</a:t>
            </a:r>
            <a:r>
              <a:rPr lang="zh-CN" altLang="en-US" sz="1200" dirty="0">
                <a:latin typeface="Average"/>
                <a:ea typeface="Average"/>
                <a:cs typeface="Average"/>
                <a:sym typeface="Average"/>
              </a:rPr>
              <a:t> </a:t>
            </a:r>
            <a:endParaRPr sz="1200" dirty="0">
              <a:latin typeface="Average"/>
              <a:ea typeface="Average"/>
              <a:cs typeface="Average"/>
              <a:sym typeface="Average"/>
            </a:endParaRPr>
          </a:p>
          <a:p>
            <a:pPr marL="0" lvl="0" indent="0" algn="l" rtl="0">
              <a:lnSpc>
                <a:spcPct val="100000"/>
              </a:lnSpc>
              <a:spcBef>
                <a:spcPts val="0"/>
              </a:spcBef>
              <a:spcAft>
                <a:spcPts val="0"/>
              </a:spcAft>
              <a:buNone/>
            </a:pPr>
            <a:endParaRPr sz="1200" dirty="0">
              <a:latin typeface="Average"/>
              <a:ea typeface="Average"/>
              <a:cs typeface="Average"/>
              <a:sym typeface="Average"/>
            </a:endParaRPr>
          </a:p>
        </p:txBody>
      </p:sp>
      <p:cxnSp>
        <p:nvCxnSpPr>
          <p:cNvPr id="30" name="Google Shape;189;p20">
            <a:extLst>
              <a:ext uri="{FF2B5EF4-FFF2-40B4-BE49-F238E27FC236}">
                <a16:creationId xmlns:a16="http://schemas.microsoft.com/office/drawing/2014/main" id="{A1B67C5E-35FA-8B42-8FAE-9A6A2C0AB93D}"/>
              </a:ext>
            </a:extLst>
          </p:cNvPr>
          <p:cNvCxnSpPr>
            <a:cxnSpLocks/>
          </p:cNvCxnSpPr>
          <p:nvPr/>
        </p:nvCxnSpPr>
        <p:spPr>
          <a:xfrm flipH="1">
            <a:off x="2737582" y="828725"/>
            <a:ext cx="237818" cy="0"/>
          </a:xfrm>
          <a:prstGeom prst="straightConnector1">
            <a:avLst/>
          </a:prstGeom>
          <a:noFill/>
          <a:ln w="28575" cap="flat" cmpd="sng">
            <a:solidFill>
              <a:srgbClr val="99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196"/>
        <p:cNvGrpSpPr/>
        <p:nvPr/>
      </p:nvGrpSpPr>
      <p:grpSpPr>
        <a:xfrm>
          <a:off x="0" y="0"/>
          <a:ext cx="0" cy="0"/>
          <a:chOff x="0" y="0"/>
          <a:chExt cx="0" cy="0"/>
        </a:xfrm>
      </p:grpSpPr>
      <p:sp>
        <p:nvSpPr>
          <p:cNvPr id="197" name="Google Shape;197;p21"/>
          <p:cNvSpPr/>
          <p:nvPr/>
        </p:nvSpPr>
        <p:spPr>
          <a:xfrm>
            <a:off x="10650" y="265925"/>
            <a:ext cx="9122700" cy="899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rot="-5400000" flipH="1">
            <a:off x="-136600" y="652925"/>
            <a:ext cx="982800" cy="360300"/>
          </a:xfrm>
          <a:prstGeom prst="round1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Pre</a:t>
            </a:r>
            <a:endParaRPr sz="1000">
              <a:solidFill>
                <a:schemeClr val="dk1"/>
              </a:solidFill>
              <a:latin typeface="Oswald"/>
              <a:ea typeface="Oswald"/>
              <a:cs typeface="Oswald"/>
              <a:sym typeface="Oswald"/>
            </a:endParaRPr>
          </a:p>
          <a:p>
            <a:pPr marL="0" lvl="0" indent="0" algn="l" rtl="0">
              <a:spcBef>
                <a:spcPts val="0"/>
              </a:spcBef>
              <a:spcAft>
                <a:spcPts val="0"/>
              </a:spcAft>
              <a:buNone/>
            </a:pPr>
            <a:r>
              <a:rPr lang="en" sz="1000">
                <a:solidFill>
                  <a:schemeClr val="dk1"/>
                </a:solidFill>
                <a:latin typeface="Oswald"/>
                <a:ea typeface="Oswald"/>
                <a:cs typeface="Oswald"/>
                <a:sym typeface="Oswald"/>
              </a:rPr>
              <a:t>processing</a:t>
            </a:r>
            <a:endParaRPr sz="1000">
              <a:solidFill>
                <a:schemeClr val="dk1"/>
              </a:solidFill>
              <a:latin typeface="Oswald"/>
              <a:ea typeface="Oswald"/>
              <a:cs typeface="Oswald"/>
              <a:sym typeface="Oswald"/>
            </a:endParaRPr>
          </a:p>
        </p:txBody>
      </p:sp>
      <p:sp>
        <p:nvSpPr>
          <p:cNvPr id="199" name="Google Shape;199;p21"/>
          <p:cNvSpPr/>
          <p:nvPr/>
        </p:nvSpPr>
        <p:spPr>
          <a:xfrm rot="5400000">
            <a:off x="8336800" y="385625"/>
            <a:ext cx="982800" cy="360300"/>
          </a:xfrm>
          <a:prstGeom prst="round1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swald"/>
                <a:ea typeface="Oswald"/>
                <a:cs typeface="Oswald"/>
                <a:sym typeface="Oswald"/>
              </a:rPr>
              <a:t>ITK-SNAP</a:t>
            </a:r>
            <a:endParaRPr sz="1000">
              <a:solidFill>
                <a:schemeClr val="dk1"/>
              </a:solidFill>
              <a:latin typeface="Oswald"/>
              <a:ea typeface="Oswald"/>
              <a:cs typeface="Oswald"/>
              <a:sym typeface="Oswald"/>
            </a:endParaRPr>
          </a:p>
        </p:txBody>
      </p:sp>
      <p:sp>
        <p:nvSpPr>
          <p:cNvPr id="200" name="Google Shape;200;p21"/>
          <p:cNvSpPr txBox="1">
            <a:spLocks noGrp="1"/>
          </p:cNvSpPr>
          <p:nvPr>
            <p:ph type="title"/>
          </p:nvPr>
        </p:nvSpPr>
        <p:spPr>
          <a:xfrm>
            <a:off x="712025" y="445025"/>
            <a:ext cx="812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00"/>
                </a:solidFill>
              </a:rPr>
              <a:t>Vessel Segmentation in ITK-SNAP</a:t>
            </a:r>
            <a:endParaRPr b="1">
              <a:solidFill>
                <a:srgbClr val="990000"/>
              </a:solidFill>
            </a:endParaRPr>
          </a:p>
        </p:txBody>
      </p:sp>
      <p:grpSp>
        <p:nvGrpSpPr>
          <p:cNvPr id="201" name="Google Shape;201;p21"/>
          <p:cNvGrpSpPr/>
          <p:nvPr/>
        </p:nvGrpSpPr>
        <p:grpSpPr>
          <a:xfrm>
            <a:off x="10650" y="1324475"/>
            <a:ext cx="3225000" cy="2050525"/>
            <a:chOff x="10650" y="1324475"/>
            <a:chExt cx="3225000" cy="2050525"/>
          </a:xfrm>
        </p:grpSpPr>
        <p:pic>
          <p:nvPicPr>
            <p:cNvPr id="202" name="Google Shape;202;p21"/>
            <p:cNvPicPr preferRelativeResize="0"/>
            <p:nvPr/>
          </p:nvPicPr>
          <p:blipFill>
            <a:blip r:embed="rId3">
              <a:alphaModFix/>
            </a:blip>
            <a:stretch>
              <a:fillRect/>
            </a:stretch>
          </p:blipFill>
          <p:spPr>
            <a:xfrm>
              <a:off x="10650" y="1324475"/>
              <a:ext cx="3224925" cy="1801825"/>
            </a:xfrm>
            <a:prstGeom prst="rect">
              <a:avLst/>
            </a:prstGeom>
            <a:noFill/>
            <a:ln>
              <a:noFill/>
            </a:ln>
          </p:spPr>
        </p:pic>
        <p:sp>
          <p:nvSpPr>
            <p:cNvPr id="203" name="Google Shape;203;p21"/>
            <p:cNvSpPr/>
            <p:nvPr/>
          </p:nvSpPr>
          <p:spPr>
            <a:xfrm>
              <a:off x="10650" y="3126300"/>
              <a:ext cx="3225000" cy="248700"/>
            </a:xfrm>
            <a:prstGeom prst="homePlate">
              <a:avLst>
                <a:gd name="adj" fmla="val 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Select Region of Interest</a:t>
              </a:r>
              <a:endParaRPr>
                <a:solidFill>
                  <a:srgbClr val="FFFFFF"/>
                </a:solidFill>
                <a:latin typeface="Average"/>
                <a:ea typeface="Average"/>
                <a:cs typeface="Average"/>
                <a:sym typeface="Average"/>
              </a:endParaRPr>
            </a:p>
          </p:txBody>
        </p:sp>
      </p:grpSp>
      <p:grpSp>
        <p:nvGrpSpPr>
          <p:cNvPr id="204" name="Google Shape;204;p21"/>
          <p:cNvGrpSpPr/>
          <p:nvPr/>
        </p:nvGrpSpPr>
        <p:grpSpPr>
          <a:xfrm>
            <a:off x="-3" y="3659272"/>
            <a:ext cx="4997228" cy="1519528"/>
            <a:chOff x="-3" y="3659272"/>
            <a:chExt cx="4997228" cy="1519528"/>
          </a:xfrm>
        </p:grpSpPr>
        <p:pic>
          <p:nvPicPr>
            <p:cNvPr id="205" name="Google Shape;205;p21"/>
            <p:cNvPicPr preferRelativeResize="0"/>
            <p:nvPr/>
          </p:nvPicPr>
          <p:blipFill>
            <a:blip r:embed="rId4">
              <a:alphaModFix/>
            </a:blip>
            <a:stretch>
              <a:fillRect/>
            </a:stretch>
          </p:blipFill>
          <p:spPr>
            <a:xfrm>
              <a:off x="-3" y="3659272"/>
              <a:ext cx="4986724" cy="1270825"/>
            </a:xfrm>
            <a:prstGeom prst="rect">
              <a:avLst/>
            </a:prstGeom>
            <a:noFill/>
            <a:ln>
              <a:noFill/>
            </a:ln>
          </p:spPr>
        </p:pic>
        <p:sp>
          <p:nvSpPr>
            <p:cNvPr id="206" name="Google Shape;206;p21"/>
            <p:cNvSpPr/>
            <p:nvPr/>
          </p:nvSpPr>
          <p:spPr>
            <a:xfrm>
              <a:off x="10625" y="4930100"/>
              <a:ext cx="4986600" cy="248700"/>
            </a:xfrm>
            <a:prstGeom prst="homePlate">
              <a:avLst>
                <a:gd name="adj" fmla="val 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Threshold Intensities to Capture</a:t>
              </a:r>
              <a:endParaRPr>
                <a:solidFill>
                  <a:srgbClr val="FFFFFF"/>
                </a:solidFill>
                <a:latin typeface="Average"/>
                <a:ea typeface="Average"/>
                <a:cs typeface="Average"/>
                <a:sym typeface="Average"/>
              </a:endParaRPr>
            </a:p>
          </p:txBody>
        </p:sp>
      </p:grpSp>
      <p:grpSp>
        <p:nvGrpSpPr>
          <p:cNvPr id="207" name="Google Shape;207;p21"/>
          <p:cNvGrpSpPr/>
          <p:nvPr/>
        </p:nvGrpSpPr>
        <p:grpSpPr>
          <a:xfrm>
            <a:off x="3282075" y="1510200"/>
            <a:ext cx="3094165" cy="2050597"/>
            <a:chOff x="3282075" y="1510200"/>
            <a:chExt cx="3094165" cy="2050597"/>
          </a:xfrm>
        </p:grpSpPr>
        <p:grpSp>
          <p:nvGrpSpPr>
            <p:cNvPr id="208" name="Google Shape;208;p21"/>
            <p:cNvGrpSpPr/>
            <p:nvPr/>
          </p:nvGrpSpPr>
          <p:grpSpPr>
            <a:xfrm>
              <a:off x="3282081" y="1758910"/>
              <a:ext cx="3094160" cy="1801887"/>
              <a:chOff x="4966175" y="2609600"/>
              <a:chExt cx="3866250" cy="2358800"/>
            </a:xfrm>
          </p:grpSpPr>
          <p:pic>
            <p:nvPicPr>
              <p:cNvPr id="209" name="Google Shape;209;p21"/>
              <p:cNvPicPr preferRelativeResize="0"/>
              <p:nvPr/>
            </p:nvPicPr>
            <p:blipFill>
              <a:blip r:embed="rId5">
                <a:alphaModFix/>
              </a:blip>
              <a:stretch>
                <a:fillRect/>
              </a:stretch>
            </p:blipFill>
            <p:spPr>
              <a:xfrm>
                <a:off x="4966175" y="2609600"/>
                <a:ext cx="1847593" cy="1574550"/>
              </a:xfrm>
              <a:prstGeom prst="rect">
                <a:avLst/>
              </a:prstGeom>
              <a:noFill/>
              <a:ln>
                <a:noFill/>
              </a:ln>
            </p:spPr>
          </p:pic>
          <p:pic>
            <p:nvPicPr>
              <p:cNvPr id="210" name="Google Shape;210;p21"/>
              <p:cNvPicPr preferRelativeResize="0"/>
              <p:nvPr/>
            </p:nvPicPr>
            <p:blipFill>
              <a:blip r:embed="rId6">
                <a:alphaModFix/>
              </a:blip>
              <a:stretch>
                <a:fillRect/>
              </a:stretch>
            </p:blipFill>
            <p:spPr>
              <a:xfrm>
                <a:off x="5925375" y="3055325"/>
                <a:ext cx="1733550" cy="1504950"/>
              </a:xfrm>
              <a:prstGeom prst="rect">
                <a:avLst/>
              </a:prstGeom>
              <a:noFill/>
              <a:ln>
                <a:noFill/>
              </a:ln>
            </p:spPr>
          </p:pic>
          <p:pic>
            <p:nvPicPr>
              <p:cNvPr id="211" name="Google Shape;211;p21"/>
              <p:cNvPicPr preferRelativeResize="0"/>
              <p:nvPr/>
            </p:nvPicPr>
            <p:blipFill>
              <a:blip r:embed="rId7">
                <a:alphaModFix/>
              </a:blip>
              <a:stretch>
                <a:fillRect/>
              </a:stretch>
            </p:blipFill>
            <p:spPr>
              <a:xfrm>
                <a:off x="7098875" y="3472975"/>
                <a:ext cx="1733550" cy="1495425"/>
              </a:xfrm>
              <a:prstGeom prst="rect">
                <a:avLst/>
              </a:prstGeom>
              <a:noFill/>
              <a:ln>
                <a:noFill/>
              </a:ln>
            </p:spPr>
          </p:pic>
        </p:grpSp>
        <p:sp>
          <p:nvSpPr>
            <p:cNvPr id="212" name="Google Shape;212;p21"/>
            <p:cNvSpPr/>
            <p:nvPr/>
          </p:nvSpPr>
          <p:spPr>
            <a:xfrm>
              <a:off x="3282075" y="1510200"/>
              <a:ext cx="2703600" cy="248700"/>
            </a:xfrm>
            <a:prstGeom prst="homePlate">
              <a:avLst>
                <a:gd name="adj" fmla="val 0"/>
              </a:avLst>
            </a:prstGeom>
            <a:solidFill>
              <a:srgbClr val="C1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verage"/>
                  <a:ea typeface="Average"/>
                  <a:cs typeface="Average"/>
                  <a:sym typeface="Average"/>
                </a:rPr>
                <a:t>Insert Seeds in Vessel to Capture</a:t>
              </a:r>
              <a:endParaRPr>
                <a:solidFill>
                  <a:srgbClr val="FFFFFF"/>
                </a:solidFill>
                <a:latin typeface="Average"/>
                <a:ea typeface="Average"/>
                <a:cs typeface="Average"/>
                <a:sym typeface="Average"/>
              </a:endParaRPr>
            </a:p>
          </p:txBody>
        </p:sp>
        <p:cxnSp>
          <p:nvCxnSpPr>
            <p:cNvPr id="213" name="Google Shape;213;p21"/>
            <p:cNvCxnSpPr/>
            <p:nvPr/>
          </p:nvCxnSpPr>
          <p:spPr>
            <a:xfrm>
              <a:off x="3370250" y="2868425"/>
              <a:ext cx="1641000" cy="616800"/>
            </a:xfrm>
            <a:prstGeom prst="straightConnector1">
              <a:avLst/>
            </a:prstGeom>
            <a:noFill/>
            <a:ln w="38100" cap="flat" cmpd="sng">
              <a:solidFill>
                <a:srgbClr val="FF9900"/>
              </a:solidFill>
              <a:prstDash val="solid"/>
              <a:round/>
              <a:headEnd type="none" w="med" len="med"/>
              <a:tailEnd type="triangle" w="med" len="med"/>
            </a:ln>
          </p:spPr>
        </p:cxnSp>
        <p:sp>
          <p:nvSpPr>
            <p:cNvPr id="214" name="Google Shape;214;p21"/>
            <p:cNvSpPr txBox="1"/>
            <p:nvPr/>
          </p:nvSpPr>
          <p:spPr>
            <a:xfrm>
              <a:off x="3612575" y="3096450"/>
              <a:ext cx="8700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rage"/>
                  <a:ea typeface="Average"/>
                  <a:cs typeface="Average"/>
                  <a:sym typeface="Average"/>
                </a:rPr>
                <a:t>Z slices</a:t>
              </a:r>
              <a:endParaRPr>
                <a:latin typeface="Average"/>
                <a:ea typeface="Average"/>
                <a:cs typeface="Average"/>
                <a:sym typeface="Average"/>
              </a:endParaRPr>
            </a:p>
          </p:txBody>
        </p:sp>
      </p:grpSp>
      <p:grpSp>
        <p:nvGrpSpPr>
          <p:cNvPr id="215" name="Google Shape;215;p21"/>
          <p:cNvGrpSpPr/>
          <p:nvPr/>
        </p:nvGrpSpPr>
        <p:grpSpPr>
          <a:xfrm>
            <a:off x="6422750" y="1165625"/>
            <a:ext cx="2703625" cy="3968601"/>
            <a:chOff x="6422750" y="1165625"/>
            <a:chExt cx="2703625" cy="3968601"/>
          </a:xfrm>
        </p:grpSpPr>
        <p:pic>
          <p:nvPicPr>
            <p:cNvPr id="216" name="Google Shape;216;p21"/>
            <p:cNvPicPr preferRelativeResize="0"/>
            <p:nvPr/>
          </p:nvPicPr>
          <p:blipFill rotWithShape="1">
            <a:blip r:embed="rId8">
              <a:alphaModFix/>
            </a:blip>
            <a:srcRect r="21445"/>
            <a:stretch/>
          </p:blipFill>
          <p:spPr>
            <a:xfrm>
              <a:off x="6422750" y="1165625"/>
              <a:ext cx="2703625" cy="3968601"/>
            </a:xfrm>
            <a:prstGeom prst="rect">
              <a:avLst/>
            </a:prstGeom>
            <a:noFill/>
            <a:ln>
              <a:noFill/>
            </a:ln>
          </p:spPr>
        </p:pic>
        <p:sp>
          <p:nvSpPr>
            <p:cNvPr id="217" name="Google Shape;217;p21"/>
            <p:cNvSpPr/>
            <p:nvPr/>
          </p:nvSpPr>
          <p:spPr>
            <a:xfrm>
              <a:off x="6422763" y="1165625"/>
              <a:ext cx="2703600" cy="248700"/>
            </a:xfrm>
            <a:prstGeom prst="homePlate">
              <a:avLst>
                <a:gd name="adj" fmla="val 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verage"/>
                  <a:ea typeface="Average"/>
                  <a:cs typeface="Average"/>
                  <a:sym typeface="Average"/>
                </a:rPr>
                <a:t>Contour Evolution</a:t>
              </a:r>
              <a:endParaRPr>
                <a:solidFill>
                  <a:srgbClr val="FFFFFF"/>
                </a:solidFill>
                <a:latin typeface="Average"/>
                <a:ea typeface="Average"/>
                <a:cs typeface="Average"/>
                <a:sym typeface="Average"/>
              </a:endParaRPr>
            </a:p>
          </p:txBody>
        </p:sp>
      </p:grpSp>
      <p:sp>
        <p:nvSpPr>
          <p:cNvPr id="218" name="Google Shape;218;p21"/>
          <p:cNvSpPr/>
          <p:nvPr/>
        </p:nvSpPr>
        <p:spPr>
          <a:xfrm>
            <a:off x="5115700" y="3659275"/>
            <a:ext cx="869984" cy="1099028"/>
          </a:xfrm>
          <a:custGeom>
            <a:avLst/>
            <a:gdLst/>
            <a:ahLst/>
            <a:cxnLst/>
            <a:rect l="l" t="t" r="r" b="b"/>
            <a:pathLst>
              <a:path w="31213" h="38247" extrusionOk="0">
                <a:moveTo>
                  <a:pt x="0" y="38247"/>
                </a:moveTo>
                <a:cubicBezTo>
                  <a:pt x="2052" y="37807"/>
                  <a:pt x="8206" y="37441"/>
                  <a:pt x="12309" y="35609"/>
                </a:cubicBezTo>
                <a:cubicBezTo>
                  <a:pt x="16412" y="33777"/>
                  <a:pt x="21834" y="30993"/>
                  <a:pt x="24618" y="27256"/>
                </a:cubicBezTo>
                <a:cubicBezTo>
                  <a:pt x="27402" y="23519"/>
                  <a:pt x="27916" y="17732"/>
                  <a:pt x="29015" y="13189"/>
                </a:cubicBezTo>
                <a:cubicBezTo>
                  <a:pt x="30114" y="8646"/>
                  <a:pt x="30847" y="2198"/>
                  <a:pt x="31213" y="0"/>
                </a:cubicBezTo>
              </a:path>
            </a:pathLst>
          </a:custGeom>
          <a:noFill/>
          <a:ln w="38100" cap="flat" cmpd="sng">
            <a:solidFill>
              <a:srgbClr val="D83829"/>
            </a:solidFill>
            <a:prstDash val="dot"/>
            <a:round/>
            <a:headEnd type="none" w="med" len="med"/>
            <a:tailEnd type="stealth" w="med" len="med"/>
          </a:ln>
        </p:spPr>
      </p:sp>
      <p:cxnSp>
        <p:nvCxnSpPr>
          <p:cNvPr id="219" name="Google Shape;219;p21"/>
          <p:cNvCxnSpPr>
            <a:endCxn id="217" idx="0"/>
          </p:cNvCxnSpPr>
          <p:nvPr/>
        </p:nvCxnSpPr>
        <p:spPr>
          <a:xfrm rot="10800000" flipH="1">
            <a:off x="5725863" y="1165625"/>
            <a:ext cx="2048700" cy="296100"/>
          </a:xfrm>
          <a:prstGeom prst="curvedConnector4">
            <a:avLst>
              <a:gd name="adj1" fmla="val 7516"/>
              <a:gd name="adj2" fmla="val 180420"/>
            </a:avLst>
          </a:prstGeom>
          <a:noFill/>
          <a:ln w="38100" cap="flat" cmpd="sng">
            <a:solidFill>
              <a:srgbClr val="D83829"/>
            </a:solidFill>
            <a:prstDash val="dot"/>
            <a:round/>
            <a:headEnd type="none" w="med" len="med"/>
            <a:tailEnd type="stealth" w="med" len="med"/>
          </a:ln>
        </p:spPr>
      </p:cxnSp>
      <p:cxnSp>
        <p:nvCxnSpPr>
          <p:cNvPr id="220" name="Google Shape;220;p21"/>
          <p:cNvCxnSpPr>
            <a:stCxn id="203" idx="2"/>
          </p:cNvCxnSpPr>
          <p:nvPr/>
        </p:nvCxnSpPr>
        <p:spPr>
          <a:xfrm>
            <a:off x="1623150" y="3375000"/>
            <a:ext cx="1728900" cy="405600"/>
          </a:xfrm>
          <a:prstGeom prst="straightConnector1">
            <a:avLst/>
          </a:prstGeom>
          <a:noFill/>
          <a:ln w="38100" cap="flat" cmpd="sng">
            <a:solidFill>
              <a:srgbClr val="D83829"/>
            </a:solidFill>
            <a:prstDash val="dot"/>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3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300"/>
                                        <p:tgtEl>
                                          <p:spTgt spid="2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fade">
                                      <p:cBhvr>
                                        <p:cTn id="22" dur="1000"/>
                                        <p:tgtEl>
                                          <p:spTgt spid="2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animEffect transition="in" filter="fade">
                                      <p:cBhvr>
                                        <p:cTn id="27" dur="300"/>
                                        <p:tgtEl>
                                          <p:spTgt spid="2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9"/>
                                        </p:tgtEl>
                                        <p:attrNameLst>
                                          <p:attrName>style.visibility</p:attrName>
                                        </p:attrNameLst>
                                      </p:cBhvr>
                                      <p:to>
                                        <p:strVal val="visible"/>
                                      </p:to>
                                    </p:set>
                                    <p:animEffect transition="in" filter="fade">
                                      <p:cBhvr>
                                        <p:cTn id="32" dur="1000"/>
                                        <p:tgtEl>
                                          <p:spTgt spid="2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
                                        </p:tgtEl>
                                        <p:attrNameLst>
                                          <p:attrName>style.visibility</p:attrName>
                                        </p:attrNameLst>
                                      </p:cBhvr>
                                      <p:to>
                                        <p:strVal val="visible"/>
                                      </p:to>
                                    </p:set>
                                    <p:animEffect transition="in" filter="fade">
                                      <p:cBhvr>
                                        <p:cTn id="37" dur="3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2719</Words>
  <Application>Microsoft Macintosh PowerPoint</Application>
  <PresentationFormat>On-screen Show (16:9)</PresentationFormat>
  <Paragraphs>469</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Century Schoolbook</vt:lpstr>
      <vt:lpstr>Oswald</vt:lpstr>
      <vt:lpstr>Average</vt:lpstr>
      <vt:lpstr>Lato</vt:lpstr>
      <vt:lpstr>Slate</vt:lpstr>
      <vt:lpstr>Adventitial Tissue Analysis  in Coronary Atherosclerosis</vt:lpstr>
      <vt:lpstr>Background: Atherosclerosis Disease   </vt:lpstr>
      <vt:lpstr>Background: Calcium Lesions    </vt:lpstr>
      <vt:lpstr>Problem Statement </vt:lpstr>
      <vt:lpstr>Current Technology: Non-Invasive Techniques    </vt:lpstr>
      <vt:lpstr>Objective &amp; Goals for the Design </vt:lpstr>
      <vt:lpstr>Our Design: Innovative Tool for Analysis</vt:lpstr>
      <vt:lpstr>PowerPoint Presentation</vt:lpstr>
      <vt:lpstr>Vessel Segmentation in ITK-SNAP</vt:lpstr>
      <vt:lpstr>Vessel Linearization </vt:lpstr>
      <vt:lpstr>Vessel Linearization (Centerline Extraction) </vt:lpstr>
      <vt:lpstr>Vessel Linearization (Tangent Vector Estimation) </vt:lpstr>
      <vt:lpstr>Vessel Linearization (Tangent Vector Estimation) </vt:lpstr>
      <vt:lpstr>Vessel Linearization (Tangent Vector Estimation) </vt:lpstr>
      <vt:lpstr>Vessel Linearization (Normal Plane Calculation) </vt:lpstr>
      <vt:lpstr>Vessel Linearization (Normal Plane Calculation) </vt:lpstr>
      <vt:lpstr>Vessel Linearization  </vt:lpstr>
      <vt:lpstr>Tissue Characterization </vt:lpstr>
      <vt:lpstr>Tissue Characterization (ColorMap) </vt:lpstr>
      <vt:lpstr>Tissue Characterization (Label) </vt:lpstr>
      <vt:lpstr>Probability Distribution Analysis </vt:lpstr>
      <vt:lpstr>Center of Mass </vt:lpstr>
      <vt:lpstr>Design Re-cap: Features</vt:lpstr>
      <vt:lpstr>Quantifying Analysis</vt:lpstr>
      <vt:lpstr>Results and Discussion</vt:lpstr>
      <vt:lpstr>Results and Discussion</vt:lpstr>
      <vt:lpstr>Results and Discussion</vt:lpstr>
      <vt:lpstr>Results and Discussion</vt:lpstr>
      <vt:lpstr>Ethical Considerations</vt:lpstr>
      <vt:lpstr>Conclusions</vt:lpstr>
      <vt:lpstr>Future Directions</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Adventitial Tissue Analysis  in Coronary Atherosclerosis</dc:title>
  <cp:lastModifiedBy>Zhennong Chen</cp:lastModifiedBy>
  <cp:revision>3</cp:revision>
  <dcterms:modified xsi:type="dcterms:W3CDTF">2021-01-21T18:18:30Z</dcterms:modified>
</cp:coreProperties>
</file>